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49"/>
  </p:notesMasterIdLst>
  <p:handoutMasterIdLst>
    <p:handoutMasterId r:id="rId50"/>
  </p:handoutMasterIdLst>
  <p:sldIdLst>
    <p:sldId id="1397" r:id="rId5"/>
    <p:sldId id="1432" r:id="rId6"/>
    <p:sldId id="1458" r:id="rId7"/>
    <p:sldId id="1414" r:id="rId8"/>
    <p:sldId id="1415" r:id="rId9"/>
    <p:sldId id="1417" r:id="rId10"/>
    <p:sldId id="1406" r:id="rId11"/>
    <p:sldId id="1409" r:id="rId12"/>
    <p:sldId id="1416" r:id="rId13"/>
    <p:sldId id="1420" r:id="rId14"/>
    <p:sldId id="1401" r:id="rId15"/>
    <p:sldId id="1419" r:id="rId16"/>
    <p:sldId id="1431" r:id="rId17"/>
    <p:sldId id="1418" r:id="rId18"/>
    <p:sldId id="1422" r:id="rId19"/>
    <p:sldId id="1430" r:id="rId20"/>
    <p:sldId id="1423" r:id="rId21"/>
    <p:sldId id="1433" r:id="rId22"/>
    <p:sldId id="1424" r:id="rId23"/>
    <p:sldId id="1434" r:id="rId24"/>
    <p:sldId id="1435" r:id="rId25"/>
    <p:sldId id="1436" r:id="rId26"/>
    <p:sldId id="1446" r:id="rId27"/>
    <p:sldId id="1440" r:id="rId28"/>
    <p:sldId id="1441" r:id="rId29"/>
    <p:sldId id="1438" r:id="rId30"/>
    <p:sldId id="1437" r:id="rId31"/>
    <p:sldId id="1447" r:id="rId32"/>
    <p:sldId id="1448" r:id="rId33"/>
    <p:sldId id="1427" r:id="rId34"/>
    <p:sldId id="1450" r:id="rId35"/>
    <p:sldId id="1445" r:id="rId36"/>
    <p:sldId id="1428" r:id="rId37"/>
    <p:sldId id="1449" r:id="rId38"/>
    <p:sldId id="1451" r:id="rId39"/>
    <p:sldId id="1462" r:id="rId40"/>
    <p:sldId id="1444" r:id="rId41"/>
    <p:sldId id="1453" r:id="rId42"/>
    <p:sldId id="1454" r:id="rId43"/>
    <p:sldId id="1455" r:id="rId44"/>
    <p:sldId id="1456" r:id="rId45"/>
    <p:sldId id="1461" r:id="rId46"/>
    <p:sldId id="1459" r:id="rId47"/>
    <p:sldId id="1460" r:id="rId4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C7FA9FF9-CCBF-4AFF-8011-39A1B6C3CC0F}">
          <p14:sldIdLst>
            <p14:sldId id="1397"/>
            <p14:sldId id="1432"/>
            <p14:sldId id="1458"/>
            <p14:sldId id="1414"/>
            <p14:sldId id="1415"/>
            <p14:sldId id="1417"/>
            <p14:sldId id="1406"/>
            <p14:sldId id="1409"/>
            <p14:sldId id="1416"/>
            <p14:sldId id="1420"/>
            <p14:sldId id="1401"/>
            <p14:sldId id="1419"/>
            <p14:sldId id="1431"/>
            <p14:sldId id="1418"/>
            <p14:sldId id="1422"/>
            <p14:sldId id="1430"/>
            <p14:sldId id="1423"/>
            <p14:sldId id="1433"/>
            <p14:sldId id="1424"/>
            <p14:sldId id="1434"/>
            <p14:sldId id="1435"/>
            <p14:sldId id="1436"/>
            <p14:sldId id="1446"/>
            <p14:sldId id="1440"/>
            <p14:sldId id="1441"/>
            <p14:sldId id="1438"/>
            <p14:sldId id="1437"/>
            <p14:sldId id="1447"/>
            <p14:sldId id="1448"/>
            <p14:sldId id="1427"/>
            <p14:sldId id="1450"/>
            <p14:sldId id="1445"/>
            <p14:sldId id="1428"/>
            <p14:sldId id="1449"/>
            <p14:sldId id="1451"/>
            <p14:sldId id="1462"/>
            <p14:sldId id="1444"/>
            <p14:sldId id="1453"/>
            <p14:sldId id="1454"/>
            <p14:sldId id="1455"/>
            <p14:sldId id="1456"/>
            <p14:sldId id="1461"/>
            <p14:sldId id="1459"/>
            <p14:sldId id="146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Auri Mathisen" initials="AM" lastIdx="1" clrIdx="7">
    <p:extLst>
      <p:ext uri="{19B8F6BF-5375-455C-9EA6-DF929625EA0E}">
        <p15:presenceInfo xmlns:p15="http://schemas.microsoft.com/office/powerpoint/2012/main" userId="S-1-5-21-383413107-1061881802-891584314-12534" providerId="AD"/>
      </p:ext>
    </p:extLst>
  </p:cmAuthor>
  <p:cmAuthor id="1" name="Mary Feil-Jacobs" initials="MFJ" lastIdx="43" clrIdx="1"/>
  <p:cmAuthor id="8" name="Judi Lee" initials="JL" lastIdx="3" clrIdx="8">
    <p:extLst>
      <p:ext uri="{19B8F6BF-5375-455C-9EA6-DF929625EA0E}">
        <p15:presenceInfo xmlns:p15="http://schemas.microsoft.com/office/powerpoint/2012/main" userId="S-1-5-21-383413107-1061881802-891584314-9954" providerId="AD"/>
      </p:ext>
    </p:extLst>
  </p:cmAuthor>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9" name="David Griffith" initials="DG" lastIdx="3" clrIdx="9">
    <p:extLst>
      <p:ext uri="{19B8F6BF-5375-455C-9EA6-DF929625EA0E}">
        <p15:presenceInfo xmlns:p15="http://schemas.microsoft.com/office/powerpoint/2012/main" userId="S-1-5-21-383413107-1061881802-891584314-4667"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10" name="Mark Rhodes" initials="MR" lastIdx="1" clrIdx="10">
    <p:extLst>
      <p:ext uri="{19B8F6BF-5375-455C-9EA6-DF929625EA0E}">
        <p15:presenceInfo xmlns:p15="http://schemas.microsoft.com/office/powerpoint/2012/main" userId="Mark Rhodes" providerId="None"/>
      </p:ext>
    </p:extLst>
  </p:cmAuthor>
  <p:cmAuthor id="4" name="Mitchell Derrey" initials="MD" lastIdx="6" clrIdx="4">
    <p:extLst>
      <p:ext uri="{19B8F6BF-5375-455C-9EA6-DF929625EA0E}">
        <p15:presenceInfo xmlns:p15="http://schemas.microsoft.com/office/powerpoint/2012/main" userId="S-1-5-21-383413107-1061881802-891584314-4851" providerId="AD"/>
      </p:ext>
    </p:extLst>
  </p:cmAuthor>
  <p:cmAuthor id="5" name="Christen Anderson" initials="CA" lastIdx="19" clrIdx="5">
    <p:extLst>
      <p:ext uri="{19B8F6BF-5375-455C-9EA6-DF929625EA0E}">
        <p15:presenceInfo xmlns:p15="http://schemas.microsoft.com/office/powerpoint/2012/main" userId="Christen Anderson" providerId="None"/>
      </p:ext>
    </p:extLst>
  </p:cmAuthor>
  <p:cmAuthor id="6" name="Delaney Freer" initials="DF" lastIdx="16" clrIdx="6">
    <p:extLst>
      <p:ext uri="{19B8F6BF-5375-455C-9EA6-DF929625EA0E}">
        <p15:presenceInfo xmlns:p15="http://schemas.microsoft.com/office/powerpoint/2012/main" userId="4a46fd6c6e3be69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1B81C"/>
    <a:srgbClr val="0095C8"/>
    <a:srgbClr val="FFFFFF"/>
    <a:srgbClr val="279989"/>
    <a:srgbClr val="20BD00"/>
    <a:srgbClr val="001E60"/>
    <a:srgbClr val="1E275C"/>
    <a:srgbClr val="E6E6E6"/>
    <a:srgbClr val="E40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4610AE-2F2D-BD48-9A8D-501AEAC67F56}" v="11" dt="2023-07-18T17:13:28.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286" autoAdjust="0"/>
  </p:normalViewPr>
  <p:slideViewPr>
    <p:cSldViewPr>
      <p:cViewPr varScale="1">
        <p:scale>
          <a:sx n="109" d="100"/>
          <a:sy n="109" d="100"/>
        </p:scale>
        <p:origin x="240" y="8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104"/>
    </p:cViewPr>
  </p:sorterViewPr>
  <p:notesViewPr>
    <p:cSldViewPr showGuides="1">
      <p:cViewPr>
        <p:scale>
          <a:sx n="130" d="100"/>
          <a:sy n="130" d="100"/>
        </p:scale>
        <p:origin x="2064" y="-1134"/>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t>CRMUG Summit 2017</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58CAF0-866C-41B3-A854-572A2A51FA6A}" type="datetime8">
              <a:rPr lang="en-US" smtClean="0">
                <a:latin typeface="Arial" panose="020B0604020202020204" pitchFamily="34" charset="0"/>
                <a:cs typeface="Arial" panose="020B0604020202020204" pitchFamily="34" charset="0"/>
              </a:rPr>
              <a:t>10/10/2023 2:57 PM</a:t>
            </a:fld>
            <a:endParaRPr lang="en-US" dirty="0">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
        <p:nvSpPr>
          <p:cNvPr id="5"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Arial" panose="020B0604020202020204" pitchFamily="34" charset="0"/>
                <a:ea typeface="Segoe UI" pitchFamily="34" charset="0"/>
                <a:cs typeface="Arial" panose="020B0604020202020204" pitchFamily="34" charset="0"/>
              </a:rPr>
              <a:t>© 2017 Dynamic Communities. All rights reserved.</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r>
              <a:rPr lang="en-US" dirty="0"/>
              <a:t>CRMUG Summit 2017</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2058EF5B-311B-4148-8831-2D28534D49CD}" type="datetime8">
              <a:rPr lang="en-US" smtClean="0"/>
              <a:t>10/10/2023 2:57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B4008EB6-D09E-4580-8CD6-DDB14511944F}" type="slidenum">
              <a:rPr lang="en-US" smtClean="0"/>
              <a:pPr/>
              <a:t>‹#›</a:t>
            </a:fld>
            <a:endParaRPr lang="en-US" dirty="0"/>
          </a:p>
        </p:txBody>
      </p:sp>
      <p:sp>
        <p:nvSpPr>
          <p:cNvPr id="7" name="Footer Placeholder 7"/>
          <p:cNvSpPr>
            <a:spLocks noGrp="1"/>
          </p:cNvSpPr>
          <p:nvPr>
            <p:ph type="ftr" sz="quarter" idx="4"/>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Arial" panose="020B0604020202020204" pitchFamily="34" charset="0"/>
                <a:ea typeface="Segoe UI" pitchFamily="34" charset="0"/>
                <a:cs typeface="Arial" panose="020B0604020202020204" pitchFamily="34" charset="0"/>
              </a:rPr>
              <a:t>© 2017 Dynamic Communities. All rights reserved.</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ftr="0"/>
  <p:notesStyle>
    <a:lvl1pPr marL="0" algn="l" defTabSz="932742" rtl="0" eaLnBrk="1" latinLnBrk="0" hangingPunct="1">
      <a:lnSpc>
        <a:spcPct val="90000"/>
      </a:lnSpc>
      <a:spcAft>
        <a:spcPts val="340"/>
      </a:spcAft>
      <a:defRPr sz="900" kern="1200">
        <a:solidFill>
          <a:schemeClr val="tx1"/>
        </a:solidFill>
        <a:latin typeface="Arial" panose="020B0604020202020204" pitchFamily="34" charset="0"/>
        <a:ea typeface="+mn-ea"/>
        <a:cs typeface="Arial" panose="020B0604020202020204" pitchFamily="34" charset="0"/>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Arial" panose="020B0604020202020204" pitchFamily="34" charset="0"/>
        <a:ea typeface="+mn-ea"/>
        <a:cs typeface="Arial" panose="020B0604020202020204" pitchFamily="34" charset="0"/>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Arial" panose="020B0604020202020204" pitchFamily="34" charset="0"/>
        <a:ea typeface="+mn-ea"/>
        <a:cs typeface="Arial" panose="020B0604020202020204" pitchFamily="34" charset="0"/>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Arial" panose="020B0604020202020204" pitchFamily="34" charset="0"/>
        <a:ea typeface="+mn-ea"/>
        <a:cs typeface="Arial" panose="020B0604020202020204" pitchFamily="34" charset="0"/>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CRMUG Summit 2017</a:t>
            </a:r>
            <a:endParaRPr lang="en-US" dirty="0"/>
          </a:p>
        </p:txBody>
      </p:sp>
      <p:sp>
        <p:nvSpPr>
          <p:cNvPr id="5" name="Date Placeholder 4"/>
          <p:cNvSpPr>
            <a:spLocks noGrp="1"/>
          </p:cNvSpPr>
          <p:nvPr>
            <p:ph type="dt" idx="1"/>
          </p:nvPr>
        </p:nvSpPr>
        <p:spPr/>
        <p:txBody>
          <a:bodyPr/>
          <a:lstStyle/>
          <a:p>
            <a:fld id="{2058EF5B-311B-4148-8831-2D28534D49CD}" type="datetime8">
              <a:rPr lang="en-US" smtClean="0"/>
              <a:t>10/10/2023 2:57 PM</a:t>
            </a:fld>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40719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CRMUG Summit 2017</a:t>
            </a:r>
            <a:endParaRPr lang="en-US" dirty="0"/>
          </a:p>
        </p:txBody>
      </p:sp>
      <p:sp>
        <p:nvSpPr>
          <p:cNvPr id="5" name="Date Placeholder 4"/>
          <p:cNvSpPr>
            <a:spLocks noGrp="1"/>
          </p:cNvSpPr>
          <p:nvPr>
            <p:ph type="dt" idx="1"/>
          </p:nvPr>
        </p:nvSpPr>
        <p:spPr/>
        <p:txBody>
          <a:bodyPr/>
          <a:lstStyle/>
          <a:p>
            <a:fld id="{2058EF5B-311B-4148-8831-2D28534D49CD}" type="datetime8">
              <a:rPr lang="en-US" smtClean="0"/>
              <a:t>10/10/2023 2:57 PM</a:t>
            </a:fld>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25161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emf"/><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er">
    <p:bg>
      <p:bgPr>
        <a:solidFill>
          <a:schemeClr val="tx1"/>
        </a:solidFill>
        <a:effectLst/>
      </p:bgPr>
    </p:bg>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5036889B-8107-3301-0E17-EB8909B51920}"/>
              </a:ext>
            </a:extLst>
          </p:cNvPr>
          <p:cNvPicPr>
            <a:picLocks noChangeAspect="1"/>
          </p:cNvPicPr>
          <p:nvPr userDrawn="1"/>
        </p:nvPicPr>
        <p:blipFill>
          <a:blip r:embed="rId2"/>
          <a:stretch>
            <a:fillRect/>
          </a:stretch>
        </p:blipFill>
        <p:spPr>
          <a:xfrm>
            <a:off x="-1" y="6262"/>
            <a:ext cx="12462954" cy="6996200"/>
          </a:xfrm>
          <a:prstGeom prst="rect">
            <a:avLst/>
          </a:prstGeom>
          <a:ln w="12700">
            <a:miter lim="400000"/>
          </a:ln>
        </p:spPr>
      </p:pic>
      <p:pic>
        <p:nvPicPr>
          <p:cNvPr id="3" name="object 3" descr="object 3">
            <a:extLst>
              <a:ext uri="{FF2B5EF4-FFF2-40B4-BE49-F238E27FC236}">
                <a16:creationId xmlns:a16="http://schemas.microsoft.com/office/drawing/2014/main" id="{39E74036-A3F9-B7BB-8D9B-24BB88EAA4B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6057898"/>
            <a:ext cx="12462953" cy="944564"/>
          </a:xfrm>
          <a:prstGeom prst="rect">
            <a:avLst/>
          </a:prstGeom>
          <a:ln w="12700" cap="flat">
            <a:noFill/>
            <a:miter lim="400000"/>
          </a:ln>
          <a:effectLst/>
        </p:spPr>
      </p:pic>
      <p:sp>
        <p:nvSpPr>
          <p:cNvPr id="5" name="object 10">
            <a:extLst>
              <a:ext uri="{FF2B5EF4-FFF2-40B4-BE49-F238E27FC236}">
                <a16:creationId xmlns:a16="http://schemas.microsoft.com/office/drawing/2014/main" id="{52109E8A-CE4F-EF72-5D99-CAF28285F65F}"/>
              </a:ext>
            </a:extLst>
          </p:cNvPr>
          <p:cNvSpPr txBox="1"/>
          <p:nvPr userDrawn="1"/>
        </p:nvSpPr>
        <p:spPr>
          <a:xfrm>
            <a:off x="713677" y="6476999"/>
            <a:ext cx="2684147" cy="184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spcBef>
                <a:spcPts val="100"/>
              </a:spcBef>
              <a:defRPr sz="1300" spc="215">
                <a:solidFill>
                  <a:srgbClr val="3C474C"/>
                </a:solidFill>
                <a:latin typeface="Lucida Sans Unicode"/>
                <a:ea typeface="Lucida Sans Unicode"/>
                <a:cs typeface="Lucida Sans Unicode"/>
                <a:sym typeface="Lucida Sans Unicode"/>
              </a:defRPr>
            </a:pPr>
            <a:r>
              <a:rPr sz="1200" baseline="0" dirty="0">
                <a:solidFill>
                  <a:schemeClr val="tx1"/>
                </a:solidFill>
                <a:latin typeface="Poppins" pitchFamily="2" charset="77"/>
                <a:cs typeface="Poppins" pitchFamily="2" charset="77"/>
              </a:rPr>
              <a:t>@</a:t>
            </a:r>
            <a:r>
              <a:rPr sz="1200" spc="-65" baseline="0" dirty="0">
                <a:solidFill>
                  <a:schemeClr val="tx1"/>
                </a:solidFill>
                <a:latin typeface="Poppins" pitchFamily="2" charset="77"/>
                <a:cs typeface="Poppins" pitchFamily="2" charset="77"/>
              </a:rPr>
              <a:t> </a:t>
            </a:r>
            <a:r>
              <a:rPr sz="1200" spc="-50" baseline="0" dirty="0">
                <a:solidFill>
                  <a:schemeClr val="tx1"/>
                </a:solidFill>
                <a:latin typeface="Poppins" pitchFamily="2" charset="77"/>
                <a:cs typeface="Poppins" pitchFamily="2" charset="77"/>
              </a:rPr>
              <a:t>2023</a:t>
            </a:r>
            <a:r>
              <a:rPr sz="1200" spc="-65" baseline="0" dirty="0">
                <a:solidFill>
                  <a:schemeClr val="tx1"/>
                </a:solidFill>
                <a:latin typeface="Poppins" pitchFamily="2" charset="77"/>
                <a:cs typeface="Poppins" pitchFamily="2" charset="77"/>
              </a:rPr>
              <a:t> </a:t>
            </a:r>
            <a:r>
              <a:rPr sz="1200" spc="60" baseline="0" dirty="0">
                <a:solidFill>
                  <a:schemeClr val="tx1"/>
                </a:solidFill>
                <a:latin typeface="Poppins" pitchFamily="2" charset="77"/>
                <a:cs typeface="Poppins" pitchFamily="2" charset="77"/>
              </a:rPr>
              <a:t>Dynamic</a:t>
            </a:r>
            <a:r>
              <a:rPr sz="1200" spc="-65" baseline="0" dirty="0">
                <a:solidFill>
                  <a:schemeClr val="tx1"/>
                </a:solidFill>
                <a:latin typeface="Poppins" pitchFamily="2" charset="77"/>
                <a:cs typeface="Poppins" pitchFamily="2" charset="77"/>
              </a:rPr>
              <a:t> </a:t>
            </a:r>
            <a:r>
              <a:rPr sz="1200" spc="40" baseline="0" dirty="0">
                <a:solidFill>
                  <a:schemeClr val="tx1"/>
                </a:solidFill>
                <a:latin typeface="Poppins" pitchFamily="2" charset="77"/>
                <a:cs typeface="Poppins" pitchFamily="2" charset="77"/>
              </a:rPr>
              <a:t>Communities</a:t>
            </a:r>
          </a:p>
        </p:txBody>
      </p:sp>
      <p:pic>
        <p:nvPicPr>
          <p:cNvPr id="10" name="Picture 9">
            <a:extLst>
              <a:ext uri="{FF2B5EF4-FFF2-40B4-BE49-F238E27FC236}">
                <a16:creationId xmlns:a16="http://schemas.microsoft.com/office/drawing/2014/main" id="{A5B4ECB6-20DA-3692-D3D8-199EC8AB46F7}"/>
              </a:ext>
            </a:extLst>
          </p:cNvPr>
          <p:cNvPicPr>
            <a:picLocks noChangeAspect="1"/>
          </p:cNvPicPr>
          <p:nvPr userDrawn="1"/>
        </p:nvPicPr>
        <p:blipFill>
          <a:blip r:embed="rId4"/>
          <a:stretch>
            <a:fillRect/>
          </a:stretch>
        </p:blipFill>
        <p:spPr>
          <a:xfrm>
            <a:off x="9353986" y="144462"/>
            <a:ext cx="3098800" cy="1104900"/>
          </a:xfrm>
          <a:prstGeom prst="rect">
            <a:avLst/>
          </a:prstGeom>
        </p:spPr>
      </p:pic>
    </p:spTree>
    <p:extLst>
      <p:ext uri="{BB962C8B-B14F-4D97-AF65-F5344CB8AC3E}">
        <p14:creationId xmlns:p14="http://schemas.microsoft.com/office/powerpoint/2010/main" val="37888385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03">
          <p15:clr>
            <a:srgbClr val="FBAE40"/>
          </p15:clr>
        </p15:guide>
        <p15:guide id="2" orient="horz" pos="105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de exa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837" y="334962"/>
            <a:ext cx="11889564" cy="917575"/>
          </a:xfrm>
        </p:spPr>
        <p:txBody>
          <a:bodyPr/>
          <a:lstStyle>
            <a:lvl1pPr>
              <a:defRPr baseline="0">
                <a:solidFill>
                  <a:schemeClr val="bg1"/>
                </a:solidFill>
              </a:defRPr>
            </a:lvl1pPr>
          </a:lstStyle>
          <a:p>
            <a:r>
              <a:rPr lang="en-US" dirty="0"/>
              <a:t>Slide for developer code</a:t>
            </a:r>
          </a:p>
        </p:txBody>
      </p:sp>
      <p:sp>
        <p:nvSpPr>
          <p:cNvPr id="5" name="Text Placeholder 4"/>
          <p:cNvSpPr>
            <a:spLocks noGrp="1"/>
          </p:cNvSpPr>
          <p:nvPr>
            <p:ph type="body" sz="quarter" idx="10"/>
          </p:nvPr>
        </p:nvSpPr>
        <p:spPr>
          <a:xfrm>
            <a:off x="731837" y="1401762"/>
            <a:ext cx="11887199" cy="2262631"/>
          </a:xfrm>
        </p:spPr>
        <p:txBody>
          <a:bodyPr/>
          <a:lstStyle>
            <a:lvl1pPr marL="0" indent="0">
              <a:buNone/>
              <a:defRPr sz="3200">
                <a:solidFill>
                  <a:schemeClr val="bg1"/>
                </a:solidFill>
                <a:latin typeface="Consolas" panose="020B0609020204030204" pitchFamily="49" charset="0"/>
                <a:cs typeface="Consolas" panose="020B0609020204030204" pitchFamily="49" charset="0"/>
              </a:defRPr>
            </a:lvl1pPr>
            <a:lvl2pPr marL="346553" indent="0">
              <a:buNone/>
              <a:defRPr>
                <a:solidFill>
                  <a:schemeClr val="bg1"/>
                </a:solidFill>
                <a:latin typeface="Consolas" panose="020B0609020204030204" pitchFamily="49" charset="0"/>
                <a:cs typeface="Consolas" panose="020B0609020204030204" pitchFamily="49" charset="0"/>
              </a:defRPr>
            </a:lvl2pPr>
            <a:lvl3pPr marL="584607" indent="0">
              <a:buNone/>
              <a:defRPr>
                <a:solidFill>
                  <a:schemeClr val="bg1"/>
                </a:solidFill>
                <a:latin typeface="Consolas" panose="020B0609020204030204" pitchFamily="49" charset="0"/>
                <a:cs typeface="Consolas" panose="020B0609020204030204" pitchFamily="49" charset="0"/>
              </a:defRPr>
            </a:lvl3pPr>
            <a:lvl4pPr marL="814563" indent="0">
              <a:buNone/>
              <a:defRPr>
                <a:solidFill>
                  <a:schemeClr val="bg1"/>
                </a:solidFill>
                <a:latin typeface="Consolas" panose="020B0609020204030204" pitchFamily="49" charset="0"/>
                <a:cs typeface="Consolas" panose="020B0609020204030204" pitchFamily="49" charset="0"/>
              </a:defRPr>
            </a:lvl4pPr>
            <a:lvl5pPr marL="1050997" indent="0">
              <a:buNone/>
              <a:defRPr>
                <a:solidFill>
                  <a:schemeClr val="bg1"/>
                </a:soli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856024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peaker notes">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731927" y="1668462"/>
            <a:ext cx="10972484" cy="4941350"/>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Poppins" pitchFamily="2" charset="77"/>
                <a:ea typeface="Poppins" pitchFamily="2" charset="77"/>
                <a:cs typeface="Poppins" pitchFamily="2" charset="77"/>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Poppins" pitchFamily="2" charset="77"/>
                <a:ea typeface="Poppins" pitchFamily="2" charset="77"/>
                <a:cs typeface="Poppins" pitchFamily="2" charset="77"/>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Poppins" pitchFamily="2" charset="77"/>
                <a:ea typeface="Poppins" pitchFamily="2" charset="77"/>
                <a:cs typeface="Poppins" pitchFamily="2" charset="77"/>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Poppins" pitchFamily="2" charset="77"/>
                <a:ea typeface="Poppins" pitchFamily="2" charset="77"/>
                <a:cs typeface="Poppins" pitchFamily="2" charset="77"/>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Poppins" pitchFamily="2" charset="77"/>
                <a:ea typeface="Poppins" pitchFamily="2" charset="77"/>
                <a:cs typeface="Poppins" pitchFamily="2" charset="77"/>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b="1" i="0">
                <a:gradFill>
                  <a:gsLst>
                    <a:gs pos="1250">
                      <a:schemeClr val="tx1"/>
                    </a:gs>
                    <a:gs pos="100000">
                      <a:schemeClr val="tx1"/>
                    </a:gs>
                  </a:gsLst>
                  <a:lin ang="5400000" scaled="0"/>
                </a:gradFill>
                <a:latin typeface="Poppins" pitchFamily="2" charset="77"/>
                <a:ea typeface="Poppins" pitchFamily="2" charset="77"/>
                <a:cs typeface="Poppins" pitchFamily="2" charset="77"/>
              </a:defRPr>
            </a:lvl1pPr>
          </a:lstStyle>
          <a:p>
            <a:r>
              <a:rPr lang="en-US" dirty="0"/>
              <a:t>Click to edit Master title style</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city skyline with tall buildings&#10;&#10;Description automatically generated">
            <a:extLst>
              <a:ext uri="{FF2B5EF4-FFF2-40B4-BE49-F238E27FC236}">
                <a16:creationId xmlns:a16="http://schemas.microsoft.com/office/drawing/2014/main" id="{39ADB91B-D1B4-654C-0BC8-C85502C2DC3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 y="483"/>
            <a:ext cx="12436475" cy="6993559"/>
          </a:xfrm>
          <a:prstGeom prst="rect">
            <a:avLst/>
          </a:prstGeom>
        </p:spPr>
      </p:pic>
      <p:sp>
        <p:nvSpPr>
          <p:cNvPr id="4" name="Text Box 3">
            <a:extLst>
              <a:ext uri="{FF2B5EF4-FFF2-40B4-BE49-F238E27FC236}">
                <a16:creationId xmlns:a16="http://schemas.microsoft.com/office/drawing/2014/main" id="{11FC0C72-737D-446E-3EBF-97A33E71CB20}"/>
              </a:ext>
            </a:extLst>
          </p:cNvPr>
          <p:cNvSpPr txBox="1">
            <a:spLocks noChangeArrowheads="1"/>
          </p:cNvSpPr>
          <p:nvPr userDrawn="1"/>
        </p:nvSpPr>
        <p:spPr bwMode="blackWhite">
          <a:xfrm>
            <a:off x="274637" y="6469062"/>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90" eaLnBrk="0" hangingPunct="0"/>
            <a:r>
              <a:rPr lang="en-US" sz="700" dirty="0">
                <a:gradFill>
                  <a:gsLst>
                    <a:gs pos="0">
                      <a:schemeClr val="tx1"/>
                    </a:gs>
                    <a:gs pos="100000">
                      <a:schemeClr val="tx1"/>
                    </a:gs>
                  </a:gsLst>
                  <a:lin ang="5400000" scaled="0"/>
                </a:gradFill>
                <a:latin typeface="Segoe UI" panose="020B0502040204020203" pitchFamily="34" charset="0"/>
                <a:cs typeface="Segoe UI" panose="020B0502040204020203" pitchFamily="34" charset="0"/>
              </a:rPr>
              <a:t>© 2023 Dynamic Communities. All rights reserved. </a:t>
            </a:r>
          </a:p>
        </p:txBody>
      </p:sp>
      <p:pic>
        <p:nvPicPr>
          <p:cNvPr id="5" name="Picture 4">
            <a:extLst>
              <a:ext uri="{FF2B5EF4-FFF2-40B4-BE49-F238E27FC236}">
                <a16:creationId xmlns:a16="http://schemas.microsoft.com/office/drawing/2014/main" id="{F8549DF6-554F-15DB-5AC4-13BD037780F1}"/>
              </a:ext>
            </a:extLst>
          </p:cNvPr>
          <p:cNvPicPr>
            <a:picLocks noChangeAspect="1"/>
          </p:cNvPicPr>
          <p:nvPr userDrawn="1"/>
        </p:nvPicPr>
        <p:blipFill>
          <a:blip r:embed="rId4"/>
          <a:stretch>
            <a:fillRect/>
          </a:stretch>
        </p:blipFill>
        <p:spPr>
          <a:xfrm>
            <a:off x="2131674" y="2143331"/>
            <a:ext cx="8173126" cy="1892300"/>
          </a:xfrm>
          <a:prstGeom prst="rect">
            <a:avLst/>
          </a:prstGeom>
        </p:spPr>
      </p:pic>
      <p:pic>
        <p:nvPicPr>
          <p:cNvPr id="6" name="Picture 5">
            <a:extLst>
              <a:ext uri="{FF2B5EF4-FFF2-40B4-BE49-F238E27FC236}">
                <a16:creationId xmlns:a16="http://schemas.microsoft.com/office/drawing/2014/main" id="{B4790E94-4D12-F39E-4E59-BBE047B006B3}"/>
              </a:ext>
            </a:extLst>
          </p:cNvPr>
          <p:cNvPicPr>
            <a:picLocks noChangeAspect="1"/>
          </p:cNvPicPr>
          <p:nvPr userDrawn="1"/>
        </p:nvPicPr>
        <p:blipFill>
          <a:blip r:embed="rId5"/>
          <a:stretch>
            <a:fillRect/>
          </a:stretch>
        </p:blipFill>
        <p:spPr>
          <a:xfrm>
            <a:off x="3894137" y="4030662"/>
            <a:ext cx="3048000" cy="657981"/>
          </a:xfrm>
          <a:prstGeom prst="rect">
            <a:avLst/>
          </a:prstGeom>
        </p:spPr>
      </p:pic>
    </p:spTree>
    <p:extLst>
      <p:ext uri="{BB962C8B-B14F-4D97-AF65-F5344CB8AC3E}">
        <p14:creationId xmlns:p14="http://schemas.microsoft.com/office/powerpoint/2010/main" val="718074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 Single Speak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488C3-1EA5-3614-1946-6015D751C86D}"/>
              </a:ext>
            </a:extLst>
          </p:cNvPr>
          <p:cNvSpPr>
            <a:spLocks noGrp="1"/>
          </p:cNvSpPr>
          <p:nvPr>
            <p:ph type="title" hasCustomPrompt="1"/>
          </p:nvPr>
        </p:nvSpPr>
        <p:spPr>
          <a:xfrm>
            <a:off x="672129" y="1614904"/>
            <a:ext cx="6539288" cy="1351952"/>
          </a:xfrm>
          <a:ln>
            <a:noFill/>
          </a:ln>
        </p:spPr>
        <p:txBody>
          <a:bodyPr/>
          <a:lstStyle>
            <a:lvl1pPr>
              <a:defRPr sz="4080" b="1" i="0">
                <a:latin typeface="Poppins" pitchFamily="2" charset="77"/>
                <a:cs typeface="Poppins" pitchFamily="2" charset="77"/>
              </a:defRPr>
            </a:lvl1pPr>
          </a:lstStyle>
          <a:p>
            <a:r>
              <a:rPr lang="en-US" dirty="0"/>
              <a:t>Session Title</a:t>
            </a:r>
          </a:p>
        </p:txBody>
      </p:sp>
      <p:sp>
        <p:nvSpPr>
          <p:cNvPr id="3" name="Slide Number Placeholder 2">
            <a:extLst>
              <a:ext uri="{FF2B5EF4-FFF2-40B4-BE49-F238E27FC236}">
                <a16:creationId xmlns:a16="http://schemas.microsoft.com/office/drawing/2014/main" id="{15F30869-1BD4-D9D2-CE84-B199E855DE94}"/>
              </a:ext>
            </a:extLst>
          </p:cNvPr>
          <p:cNvSpPr>
            <a:spLocks noGrp="1"/>
          </p:cNvSpPr>
          <p:nvPr>
            <p:ph type="sldNum" sz="quarter" idx="10"/>
          </p:nvPr>
        </p:nvSpPr>
        <p:spPr/>
        <p:txBody>
          <a:bodyPr/>
          <a:lstStyle/>
          <a:p>
            <a:fld id="{86CB4B4D-7CA3-9044-876B-883B54F8677D}" type="slidenum">
              <a:rPr lang="en-US" smtClean="0"/>
              <a:t>‹#›</a:t>
            </a:fld>
            <a:endParaRPr lang="en-US" dirty="0"/>
          </a:p>
        </p:txBody>
      </p:sp>
      <p:grpSp>
        <p:nvGrpSpPr>
          <p:cNvPr id="4" name="object 5">
            <a:extLst>
              <a:ext uri="{FF2B5EF4-FFF2-40B4-BE49-F238E27FC236}">
                <a16:creationId xmlns:a16="http://schemas.microsoft.com/office/drawing/2014/main" id="{10416EDB-7D40-C6A0-D921-27F135D4DBF8}"/>
              </a:ext>
            </a:extLst>
          </p:cNvPr>
          <p:cNvGrpSpPr/>
          <p:nvPr userDrawn="1"/>
        </p:nvGrpSpPr>
        <p:grpSpPr>
          <a:xfrm>
            <a:off x="5331128" y="0"/>
            <a:ext cx="7105348" cy="6994525"/>
            <a:chOff x="9939" y="0"/>
            <a:chExt cx="6965670" cy="6858000"/>
          </a:xfrm>
        </p:grpSpPr>
        <p:pic>
          <p:nvPicPr>
            <p:cNvPr id="5" name="object 6" descr="object 6">
              <a:extLst>
                <a:ext uri="{FF2B5EF4-FFF2-40B4-BE49-F238E27FC236}">
                  <a16:creationId xmlns:a16="http://schemas.microsoft.com/office/drawing/2014/main" id="{B8656FAB-7B5A-1E44-8CEF-E7521B6FFFBC}"/>
                </a:ext>
              </a:extLst>
            </p:cNvPr>
            <p:cNvPicPr>
              <a:picLocks noChangeAspect="1"/>
            </p:cNvPicPr>
            <p:nvPr/>
          </p:nvPicPr>
          <p:blipFill>
            <a:blip r:embed="rId2"/>
            <a:stretch>
              <a:fillRect/>
            </a:stretch>
          </p:blipFill>
          <p:spPr>
            <a:xfrm>
              <a:off x="202786" y="0"/>
              <a:ext cx="6772823" cy="6858000"/>
            </a:xfrm>
            <a:prstGeom prst="rect">
              <a:avLst/>
            </a:prstGeom>
            <a:ln w="12700" cap="flat">
              <a:noFill/>
              <a:miter lim="400000"/>
            </a:ln>
            <a:effectLst/>
          </p:spPr>
        </p:pic>
        <p:sp>
          <p:nvSpPr>
            <p:cNvPr id="6" name="object 7">
              <a:extLst>
                <a:ext uri="{FF2B5EF4-FFF2-40B4-BE49-F238E27FC236}">
                  <a16:creationId xmlns:a16="http://schemas.microsoft.com/office/drawing/2014/main" id="{B3A07263-C4FD-0ADF-128B-E8B5F3ABBC24}"/>
                </a:ext>
              </a:extLst>
            </p:cNvPr>
            <p:cNvSpPr/>
            <p:nvPr/>
          </p:nvSpPr>
          <p:spPr>
            <a:xfrm>
              <a:off x="9939" y="0"/>
              <a:ext cx="3131718" cy="6858000"/>
            </a:xfrm>
            <a:custGeom>
              <a:avLst/>
              <a:gdLst/>
              <a:ahLst/>
              <a:cxnLst>
                <a:cxn ang="0">
                  <a:pos x="wd2" y="hd2"/>
                </a:cxn>
                <a:cxn ang="5400000">
                  <a:pos x="wd2" y="hd2"/>
                </a:cxn>
                <a:cxn ang="10800000">
                  <a:pos x="wd2" y="hd2"/>
                </a:cxn>
                <a:cxn ang="16200000">
                  <a:pos x="wd2" y="hd2"/>
                </a:cxn>
              </a:cxnLst>
              <a:rect l="0" t="0" r="r" b="b"/>
              <a:pathLst>
                <a:path w="21600" h="21600" extrusionOk="0">
                  <a:moveTo>
                    <a:pt x="21582" y="0"/>
                  </a:moveTo>
                  <a:lnTo>
                    <a:pt x="21185" y="0"/>
                  </a:lnTo>
                  <a:lnTo>
                    <a:pt x="9563" y="12525"/>
                  </a:lnTo>
                  <a:lnTo>
                    <a:pt x="8589" y="12425"/>
                  </a:lnTo>
                  <a:lnTo>
                    <a:pt x="0" y="21600"/>
                  </a:lnTo>
                  <a:lnTo>
                    <a:pt x="1628" y="21600"/>
                  </a:lnTo>
                  <a:lnTo>
                    <a:pt x="21600" y="2"/>
                  </a:lnTo>
                  <a:lnTo>
                    <a:pt x="21582" y="0"/>
                  </a:lnTo>
                  <a:close/>
                </a:path>
              </a:pathLst>
            </a:custGeom>
            <a:solidFill>
              <a:srgbClr val="E88C24"/>
            </a:solidFill>
            <a:ln w="12700" cap="flat">
              <a:noFill/>
              <a:miter lim="400000"/>
            </a:ln>
            <a:effectLst/>
          </p:spPr>
          <p:txBody>
            <a:bodyPr wrap="square" lIns="45719" tIns="45719" rIns="45719" bIns="45719" numCol="1" anchor="t">
              <a:noAutofit/>
            </a:bodyPr>
            <a:lstStyle/>
            <a:p>
              <a:endParaRPr sz="1836" dirty="0"/>
            </a:p>
          </p:txBody>
        </p:sp>
        <p:pic>
          <p:nvPicPr>
            <p:cNvPr id="7" name="object 8" descr="object 8">
              <a:extLst>
                <a:ext uri="{FF2B5EF4-FFF2-40B4-BE49-F238E27FC236}">
                  <a16:creationId xmlns:a16="http://schemas.microsoft.com/office/drawing/2014/main" id="{C02CA8C5-4A73-C3A6-19B9-F368E77E0585}"/>
                </a:ext>
              </a:extLst>
            </p:cNvPr>
            <p:cNvPicPr>
              <a:picLocks noChangeAspect="1"/>
            </p:cNvPicPr>
            <p:nvPr/>
          </p:nvPicPr>
          <p:blipFill>
            <a:blip r:embed="rId3"/>
            <a:stretch>
              <a:fillRect/>
            </a:stretch>
          </p:blipFill>
          <p:spPr>
            <a:xfrm>
              <a:off x="3971204" y="362827"/>
              <a:ext cx="3004401" cy="1088213"/>
            </a:xfrm>
            <a:prstGeom prst="rect">
              <a:avLst/>
            </a:prstGeom>
            <a:ln w="12700" cap="flat">
              <a:noFill/>
              <a:miter lim="400000"/>
            </a:ln>
            <a:effectLst/>
          </p:spPr>
        </p:pic>
      </p:grpSp>
      <p:sp>
        <p:nvSpPr>
          <p:cNvPr id="8" name="object 9">
            <a:extLst>
              <a:ext uri="{FF2B5EF4-FFF2-40B4-BE49-F238E27FC236}">
                <a16:creationId xmlns:a16="http://schemas.microsoft.com/office/drawing/2014/main" id="{EEE12B02-F83C-EE22-51AA-8DB85C11B023}"/>
              </a:ext>
            </a:extLst>
          </p:cNvPr>
          <p:cNvSpPr txBox="1"/>
          <p:nvPr userDrawn="1"/>
        </p:nvSpPr>
        <p:spPr>
          <a:xfrm>
            <a:off x="466368" y="552683"/>
            <a:ext cx="5389247" cy="672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181" indent="12953">
              <a:lnSpc>
                <a:spcPct val="100000"/>
              </a:lnSpc>
              <a:spcBef>
                <a:spcPts val="102"/>
              </a:spcBef>
              <a:defRPr sz="2100">
                <a:solidFill>
                  <a:srgbClr val="252F35"/>
                </a:solidFill>
                <a:latin typeface="Poppins Regular"/>
                <a:ea typeface="Poppins Regular"/>
                <a:cs typeface="Poppins Regular"/>
                <a:sym typeface="Poppins Regular"/>
              </a:defRPr>
            </a:pPr>
            <a:r>
              <a:rPr sz="2142" dirty="0"/>
              <a:t>The </a:t>
            </a:r>
            <a:r>
              <a:rPr sz="2142" spc="102" dirty="0"/>
              <a:t>Largest Independent</a:t>
            </a:r>
            <a:r>
              <a:rPr sz="2142" spc="-408" dirty="0"/>
              <a:t> </a:t>
            </a:r>
            <a:r>
              <a:rPr sz="2142" spc="102" dirty="0"/>
              <a:t>Gathering  of</a:t>
            </a:r>
            <a:r>
              <a:rPr sz="2142" spc="-102" dirty="0"/>
              <a:t> </a:t>
            </a:r>
            <a:r>
              <a:rPr sz="2142" spc="102" dirty="0"/>
              <a:t>the</a:t>
            </a:r>
            <a:r>
              <a:rPr sz="2142" spc="-102" dirty="0"/>
              <a:t> </a:t>
            </a:r>
            <a:r>
              <a:rPr sz="2142" spc="102" dirty="0"/>
              <a:t>Microsoft</a:t>
            </a:r>
            <a:r>
              <a:rPr sz="2142" spc="-102" dirty="0"/>
              <a:t> </a:t>
            </a:r>
            <a:r>
              <a:rPr sz="2142" dirty="0"/>
              <a:t>User</a:t>
            </a:r>
            <a:r>
              <a:rPr sz="2142" spc="-102" dirty="0"/>
              <a:t> </a:t>
            </a:r>
            <a:r>
              <a:rPr sz="2142" spc="102" dirty="0"/>
              <a:t>Ecosystem</a:t>
            </a:r>
          </a:p>
        </p:txBody>
      </p:sp>
      <p:sp>
        <p:nvSpPr>
          <p:cNvPr id="9" name="object 2">
            <a:extLst>
              <a:ext uri="{FF2B5EF4-FFF2-40B4-BE49-F238E27FC236}">
                <a16:creationId xmlns:a16="http://schemas.microsoft.com/office/drawing/2014/main" id="{AE3F88F1-DEAB-1BF5-CA50-15868AFD63BC}"/>
              </a:ext>
            </a:extLst>
          </p:cNvPr>
          <p:cNvSpPr txBox="1"/>
          <p:nvPr userDrawn="1"/>
        </p:nvSpPr>
        <p:spPr>
          <a:xfrm>
            <a:off x="431123" y="4315499"/>
            <a:ext cx="3567382" cy="6592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R="5181" indent="12953">
              <a:lnSpc>
                <a:spcPct val="100000"/>
              </a:lnSpc>
              <a:spcBef>
                <a:spcPts val="306"/>
              </a:spcBef>
              <a:defRPr sz="2100" spc="85">
                <a:solidFill>
                  <a:srgbClr val="252F35"/>
                </a:solidFill>
                <a:latin typeface="Lucida Sans Unicode"/>
                <a:ea typeface="Lucida Sans Unicode"/>
                <a:cs typeface="Lucida Sans Unicode"/>
                <a:sym typeface="Lucida Sans Unicode"/>
              </a:defRPr>
            </a:pPr>
            <a:r>
              <a:rPr sz="2142" dirty="0">
                <a:latin typeface="Poppins" pitchFamily="2" charset="77"/>
                <a:cs typeface="Poppins" pitchFamily="2" charset="77"/>
              </a:rPr>
              <a:t>Decrease</a:t>
            </a:r>
            <a:r>
              <a:rPr sz="2142" spc="-116" dirty="0">
                <a:latin typeface="Poppins" pitchFamily="2" charset="77"/>
                <a:cs typeface="Poppins" pitchFamily="2" charset="77"/>
              </a:rPr>
              <a:t> </a:t>
            </a:r>
            <a:r>
              <a:rPr sz="2142" spc="-5" dirty="0">
                <a:latin typeface="Poppins" pitchFamily="2" charset="77"/>
                <a:cs typeface="Poppins" pitchFamily="2" charset="77"/>
              </a:rPr>
              <a:t>Complexities, </a:t>
            </a:r>
            <a:r>
              <a:rPr sz="2142" spc="-668" dirty="0">
                <a:latin typeface="Poppins" pitchFamily="2" charset="77"/>
                <a:cs typeface="Poppins" pitchFamily="2" charset="77"/>
              </a:rPr>
              <a:t> </a:t>
            </a:r>
            <a:r>
              <a:rPr sz="2142" spc="0" dirty="0">
                <a:latin typeface="Poppins" pitchFamily="2" charset="77"/>
                <a:cs typeface="Poppins" pitchFamily="2" charset="77"/>
              </a:rPr>
              <a:t>Deliver</a:t>
            </a:r>
            <a:r>
              <a:rPr sz="2142" spc="-112" dirty="0">
                <a:latin typeface="Poppins" pitchFamily="2" charset="77"/>
                <a:cs typeface="Poppins" pitchFamily="2" charset="77"/>
              </a:rPr>
              <a:t> </a:t>
            </a:r>
            <a:r>
              <a:rPr sz="2142" spc="-25" dirty="0">
                <a:latin typeface="Poppins" pitchFamily="2" charset="77"/>
                <a:cs typeface="Poppins" pitchFamily="2" charset="77"/>
              </a:rPr>
              <a:t>Results.</a:t>
            </a:r>
          </a:p>
        </p:txBody>
      </p:sp>
      <p:sp>
        <p:nvSpPr>
          <p:cNvPr id="10" name="object 4">
            <a:extLst>
              <a:ext uri="{FF2B5EF4-FFF2-40B4-BE49-F238E27FC236}">
                <a16:creationId xmlns:a16="http://schemas.microsoft.com/office/drawing/2014/main" id="{B3D165BB-366E-FF38-B8DA-3AF941C1841F}"/>
              </a:ext>
            </a:extLst>
          </p:cNvPr>
          <p:cNvSpPr/>
          <p:nvPr userDrawn="1"/>
        </p:nvSpPr>
        <p:spPr>
          <a:xfrm>
            <a:off x="431123" y="1614904"/>
            <a:ext cx="96228" cy="494787"/>
          </a:xfrm>
          <a:prstGeom prst="rect">
            <a:avLst/>
          </a:prstGeom>
          <a:solidFill>
            <a:srgbClr val="E88C24"/>
          </a:solidFill>
          <a:ln w="12700">
            <a:miter lim="400000"/>
          </a:ln>
        </p:spPr>
        <p:txBody>
          <a:bodyPr lIns="46629" rIns="46629"/>
          <a:lstStyle/>
          <a:p>
            <a:endParaRPr sz="1836" dirty="0"/>
          </a:p>
        </p:txBody>
      </p:sp>
      <p:sp>
        <p:nvSpPr>
          <p:cNvPr id="11" name="object 10">
            <a:extLst>
              <a:ext uri="{FF2B5EF4-FFF2-40B4-BE49-F238E27FC236}">
                <a16:creationId xmlns:a16="http://schemas.microsoft.com/office/drawing/2014/main" id="{8B820B61-2594-56BE-784C-A8565846E223}"/>
              </a:ext>
            </a:extLst>
          </p:cNvPr>
          <p:cNvSpPr txBox="1"/>
          <p:nvPr userDrawn="1"/>
        </p:nvSpPr>
        <p:spPr>
          <a:xfrm>
            <a:off x="272742" y="6629917"/>
            <a:ext cx="2737970"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953">
              <a:spcBef>
                <a:spcPts val="102"/>
              </a:spcBef>
              <a:defRPr sz="1300" spc="215">
                <a:solidFill>
                  <a:srgbClr val="3C474C"/>
                </a:solidFill>
                <a:latin typeface="Lucida Sans Unicode"/>
                <a:ea typeface="Lucida Sans Unicode"/>
                <a:cs typeface="Lucida Sans Unicode"/>
                <a:sym typeface="Lucida Sans Unicode"/>
              </a:defRPr>
            </a:pPr>
            <a:r>
              <a:rPr sz="1200" dirty="0">
                <a:latin typeface="Poppins" pitchFamily="2" charset="77"/>
                <a:cs typeface="Poppins" pitchFamily="2" charset="77"/>
              </a:rPr>
              <a:t>@</a:t>
            </a:r>
            <a:r>
              <a:rPr sz="1200" spc="-66" dirty="0">
                <a:latin typeface="Poppins" pitchFamily="2" charset="77"/>
                <a:cs typeface="Poppins" pitchFamily="2" charset="77"/>
              </a:rPr>
              <a:t> </a:t>
            </a:r>
            <a:r>
              <a:rPr sz="1200" spc="-51" dirty="0">
                <a:latin typeface="Poppins" pitchFamily="2" charset="77"/>
                <a:cs typeface="Poppins" pitchFamily="2" charset="77"/>
              </a:rPr>
              <a:t>2023</a:t>
            </a:r>
            <a:r>
              <a:rPr sz="1200" spc="-66" dirty="0">
                <a:latin typeface="Poppins" pitchFamily="2" charset="77"/>
                <a:cs typeface="Poppins" pitchFamily="2" charset="77"/>
              </a:rPr>
              <a:t> </a:t>
            </a:r>
            <a:r>
              <a:rPr sz="1200" spc="61" dirty="0">
                <a:latin typeface="Poppins" pitchFamily="2" charset="77"/>
                <a:cs typeface="Poppins" pitchFamily="2" charset="77"/>
              </a:rPr>
              <a:t>Dynamic</a:t>
            </a:r>
            <a:r>
              <a:rPr sz="1200" spc="-66" dirty="0">
                <a:latin typeface="Poppins" pitchFamily="2" charset="77"/>
                <a:cs typeface="Poppins" pitchFamily="2" charset="77"/>
              </a:rPr>
              <a:t> </a:t>
            </a:r>
            <a:r>
              <a:rPr sz="1200" spc="41" dirty="0">
                <a:latin typeface="Poppins" pitchFamily="2" charset="77"/>
                <a:cs typeface="Poppins" pitchFamily="2" charset="77"/>
              </a:rPr>
              <a:t>Communities</a:t>
            </a:r>
          </a:p>
        </p:txBody>
      </p:sp>
      <p:sp>
        <p:nvSpPr>
          <p:cNvPr id="14" name="Picture Placeholder 13">
            <a:extLst>
              <a:ext uri="{FF2B5EF4-FFF2-40B4-BE49-F238E27FC236}">
                <a16:creationId xmlns:a16="http://schemas.microsoft.com/office/drawing/2014/main" id="{4DCDF2B9-72C1-AA03-FF96-F56D0921C292}"/>
              </a:ext>
            </a:extLst>
          </p:cNvPr>
          <p:cNvSpPr>
            <a:spLocks noGrp="1"/>
          </p:cNvSpPr>
          <p:nvPr>
            <p:ph type="pic" sz="quarter" idx="11" hasCustomPrompt="1"/>
          </p:nvPr>
        </p:nvSpPr>
        <p:spPr>
          <a:xfrm>
            <a:off x="7739538" y="1865207"/>
            <a:ext cx="3264575" cy="3264112"/>
          </a:xfrm>
          <a:prstGeom prst="ellipse">
            <a:avLst/>
          </a:prstGeom>
          <a:solidFill>
            <a:srgbClr val="A6ACB7"/>
          </a:solidFill>
          <a:ln w="63500">
            <a:solidFill>
              <a:srgbClr val="FF9300"/>
            </a:solidFill>
          </a:ln>
        </p:spPr>
        <p:txBody>
          <a:bodyPr/>
          <a:lstStyle>
            <a:lvl1pPr marL="0" indent="0" algn="ctr">
              <a:buNone/>
              <a:defRPr sz="2800"/>
            </a:lvl1pPr>
          </a:lstStyle>
          <a:p>
            <a:r>
              <a:rPr lang="en-US" dirty="0"/>
              <a:t>headshot</a:t>
            </a:r>
          </a:p>
        </p:txBody>
      </p:sp>
      <p:sp>
        <p:nvSpPr>
          <p:cNvPr id="16" name="Text Placeholder 15">
            <a:extLst>
              <a:ext uri="{FF2B5EF4-FFF2-40B4-BE49-F238E27FC236}">
                <a16:creationId xmlns:a16="http://schemas.microsoft.com/office/drawing/2014/main" id="{8E937562-ECCA-ACB9-CB06-66F1C251F012}"/>
              </a:ext>
            </a:extLst>
          </p:cNvPr>
          <p:cNvSpPr>
            <a:spLocks noGrp="1"/>
          </p:cNvSpPr>
          <p:nvPr>
            <p:ph type="body" sz="quarter" idx="12" hasCustomPrompt="1"/>
          </p:nvPr>
        </p:nvSpPr>
        <p:spPr>
          <a:xfrm>
            <a:off x="7606007" y="5309039"/>
            <a:ext cx="3397360" cy="633069"/>
          </a:xfrm>
        </p:spPr>
        <p:txBody>
          <a:bodyPr/>
          <a:lstStyle>
            <a:lvl1pPr marL="0" indent="0" algn="ctr">
              <a:buNone/>
              <a:defRPr sz="1600">
                <a:solidFill>
                  <a:schemeClr val="bg1"/>
                </a:solidFill>
                <a:latin typeface="Poppins" pitchFamily="2" charset="77"/>
                <a:cs typeface="Poppins" pitchFamily="2" charset="77"/>
              </a:defRPr>
            </a:lvl1pPr>
          </a:lstStyle>
          <a:p>
            <a:pPr lvl="0"/>
            <a:r>
              <a:rPr lang="en-US" dirty="0"/>
              <a:t>Name, Title, Company</a:t>
            </a:r>
          </a:p>
        </p:txBody>
      </p:sp>
      <p:pic>
        <p:nvPicPr>
          <p:cNvPr id="12" name="object 5" descr="object 5">
            <a:extLst>
              <a:ext uri="{FF2B5EF4-FFF2-40B4-BE49-F238E27FC236}">
                <a16:creationId xmlns:a16="http://schemas.microsoft.com/office/drawing/2014/main" id="{83B82F1B-11A3-6569-C38A-EBC53BCE6E59}"/>
              </a:ext>
            </a:extLst>
          </p:cNvPr>
          <p:cNvPicPr>
            <a:picLocks noChangeAspect="1"/>
          </p:cNvPicPr>
          <p:nvPr userDrawn="1"/>
        </p:nvPicPr>
        <p:blipFill>
          <a:blip r:embed="rId4"/>
          <a:stretch>
            <a:fillRect/>
          </a:stretch>
        </p:blipFill>
        <p:spPr>
          <a:xfrm>
            <a:off x="9363071" y="354968"/>
            <a:ext cx="3071937" cy="1088213"/>
          </a:xfrm>
          <a:prstGeom prst="rect">
            <a:avLst/>
          </a:prstGeom>
          <a:ln w="12700" cap="flat">
            <a:noFill/>
            <a:miter lim="400000"/>
          </a:ln>
          <a:effectLst/>
        </p:spPr>
      </p:pic>
      <p:pic>
        <p:nvPicPr>
          <p:cNvPr id="18" name="Picture 17">
            <a:extLst>
              <a:ext uri="{FF2B5EF4-FFF2-40B4-BE49-F238E27FC236}">
                <a16:creationId xmlns:a16="http://schemas.microsoft.com/office/drawing/2014/main" id="{E08E7A49-C036-8CAB-0157-3B8E836C54CC}"/>
              </a:ext>
            </a:extLst>
          </p:cNvPr>
          <p:cNvPicPr>
            <a:picLocks noChangeAspect="1"/>
          </p:cNvPicPr>
          <p:nvPr userDrawn="1"/>
        </p:nvPicPr>
        <p:blipFill>
          <a:blip r:embed="rId5"/>
          <a:stretch>
            <a:fillRect/>
          </a:stretch>
        </p:blipFill>
        <p:spPr>
          <a:xfrm>
            <a:off x="9314299" y="354968"/>
            <a:ext cx="3098800" cy="1104900"/>
          </a:xfrm>
          <a:prstGeom prst="rect">
            <a:avLst/>
          </a:prstGeom>
        </p:spPr>
      </p:pic>
    </p:spTree>
    <p:extLst>
      <p:ext uri="{BB962C8B-B14F-4D97-AF65-F5344CB8AC3E}">
        <p14:creationId xmlns:p14="http://schemas.microsoft.com/office/powerpoint/2010/main" val="155197815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5" name="object 3" descr="object 3">
            <a:extLst>
              <a:ext uri="{FF2B5EF4-FFF2-40B4-BE49-F238E27FC236}">
                <a16:creationId xmlns:a16="http://schemas.microsoft.com/office/drawing/2014/main" id="{7C4580D5-DF6C-B99D-F0E1-D596FC54F696}"/>
              </a:ext>
            </a:extLst>
          </p:cNvPr>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1" y="-1"/>
            <a:ext cx="12447768" cy="1165754"/>
          </a:xfrm>
          <a:prstGeom prst="rect">
            <a:avLst/>
          </a:prstGeom>
          <a:ln w="12700" cap="flat">
            <a:noFill/>
            <a:miter lim="400000"/>
          </a:ln>
          <a:effectLst/>
        </p:spPr>
      </p:pic>
      <p:pic>
        <p:nvPicPr>
          <p:cNvPr id="7" name="object 5" descr="object 5">
            <a:extLst>
              <a:ext uri="{FF2B5EF4-FFF2-40B4-BE49-F238E27FC236}">
                <a16:creationId xmlns:a16="http://schemas.microsoft.com/office/drawing/2014/main" id="{D8A6BD4D-54AD-741C-B9BC-1E215FBE54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73285" y="116575"/>
            <a:ext cx="2575149" cy="932603"/>
          </a:xfrm>
          <a:prstGeom prst="rect">
            <a:avLst/>
          </a:prstGeom>
          <a:ln w="12700" cap="flat">
            <a:noFill/>
            <a:miter lim="400000"/>
          </a:ln>
          <a:effectLst/>
        </p:spPr>
      </p:pic>
      <p:sp>
        <p:nvSpPr>
          <p:cNvPr id="9" name="Content Placeholder 8">
            <a:extLst>
              <a:ext uri="{FF2B5EF4-FFF2-40B4-BE49-F238E27FC236}">
                <a16:creationId xmlns:a16="http://schemas.microsoft.com/office/drawing/2014/main" id="{F970BF9C-EB8A-F7E0-0637-053886C09B48}"/>
              </a:ext>
            </a:extLst>
          </p:cNvPr>
          <p:cNvSpPr>
            <a:spLocks noGrp="1"/>
          </p:cNvSpPr>
          <p:nvPr>
            <p:ph sz="quarter" idx="10"/>
          </p:nvPr>
        </p:nvSpPr>
        <p:spPr>
          <a:xfrm>
            <a:off x="155456" y="1332521"/>
            <a:ext cx="12125563" cy="5129318"/>
          </a:xfrm>
        </p:spPr>
        <p:txBody>
          <a:bodyPr/>
          <a:lstStyle>
            <a:lvl1pPr>
              <a:defRPr sz="2800">
                <a:latin typeface="Poppins" pitchFamily="2" charset="77"/>
                <a:ea typeface="Verdana" panose="020B0604030504040204" pitchFamily="34" charset="0"/>
                <a:cs typeface="Poppins" pitchFamily="2" charset="77"/>
              </a:defRPr>
            </a:lvl1pPr>
            <a:lvl2pPr>
              <a:defRPr sz="2400">
                <a:latin typeface="Poppins" pitchFamily="2" charset="77"/>
                <a:ea typeface="Verdana" panose="020B0604030504040204" pitchFamily="34" charset="0"/>
                <a:cs typeface="Poppins" pitchFamily="2" charset="77"/>
              </a:defRPr>
            </a:lvl2pPr>
            <a:lvl3pPr>
              <a:defRPr sz="2000">
                <a:latin typeface="Poppins" pitchFamily="2" charset="77"/>
                <a:ea typeface="Verdana" panose="020B0604030504040204" pitchFamily="34" charset="0"/>
                <a:cs typeface="Poppins" pitchFamily="2" charset="77"/>
              </a:defRPr>
            </a:lvl3pPr>
            <a:lvl4pPr>
              <a:defRPr sz="1800">
                <a:latin typeface="Poppins" pitchFamily="2" charset="77"/>
                <a:ea typeface="Verdana" panose="020B0604030504040204" pitchFamily="34" charset="0"/>
                <a:cs typeface="Poppins" pitchFamily="2" charset="77"/>
              </a:defRPr>
            </a:lvl4pPr>
            <a:lvl5pPr>
              <a:defRPr sz="1600">
                <a:latin typeface="Poppins" pitchFamily="2" charset="77"/>
                <a:ea typeface="Verdana" panose="020B0604030504040204" pitchFamily="34" charset="0"/>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10A6AD1-9465-F490-B69E-FA1600170BFD}"/>
              </a:ext>
            </a:extLst>
          </p:cNvPr>
          <p:cNvSpPr>
            <a:spLocks noGrp="1"/>
          </p:cNvSpPr>
          <p:nvPr>
            <p:ph type="title" hasCustomPrompt="1"/>
          </p:nvPr>
        </p:nvSpPr>
        <p:spPr>
          <a:xfrm>
            <a:off x="154791" y="0"/>
            <a:ext cx="9717828" cy="1164444"/>
          </a:xfrm>
          <a:ln>
            <a:noFill/>
          </a:ln>
        </p:spPr>
        <p:txBody>
          <a:bodyPr anchor="ctr" anchorCtr="0"/>
          <a:lstStyle>
            <a:lvl1pPr>
              <a:defRPr sz="3600" b="1" i="0">
                <a:solidFill>
                  <a:schemeClr val="bg1"/>
                </a:solidFill>
                <a:latin typeface="Poppins" pitchFamily="2" charset="77"/>
                <a:cs typeface="Poppins" pitchFamily="2" charset="77"/>
              </a:defRPr>
            </a:lvl1pPr>
          </a:lstStyle>
          <a:p>
            <a:r>
              <a:rPr lang="en-US" dirty="0"/>
              <a:t>Session Title</a:t>
            </a:r>
          </a:p>
        </p:txBody>
      </p:sp>
      <p:pic>
        <p:nvPicPr>
          <p:cNvPr id="2" name="object 5" descr="object 5">
            <a:extLst>
              <a:ext uri="{FF2B5EF4-FFF2-40B4-BE49-F238E27FC236}">
                <a16:creationId xmlns:a16="http://schemas.microsoft.com/office/drawing/2014/main" id="{E52B9CDA-7D8F-BDDB-A414-A25418760BA1}"/>
              </a:ext>
            </a:extLst>
          </p:cNvPr>
          <p:cNvPicPr>
            <a:picLocks noChangeAspect="1"/>
          </p:cNvPicPr>
          <p:nvPr userDrawn="1"/>
        </p:nvPicPr>
        <p:blipFill>
          <a:blip r:embed="rId3"/>
          <a:stretch>
            <a:fillRect/>
          </a:stretch>
        </p:blipFill>
        <p:spPr>
          <a:xfrm>
            <a:off x="9364537" y="47446"/>
            <a:ext cx="3071937" cy="1088213"/>
          </a:xfrm>
          <a:prstGeom prst="rect">
            <a:avLst/>
          </a:prstGeom>
          <a:ln w="12700" cap="flat">
            <a:noFill/>
            <a:miter lim="400000"/>
          </a:ln>
          <a:effectLst/>
        </p:spPr>
      </p:pic>
      <p:pic>
        <p:nvPicPr>
          <p:cNvPr id="8" name="Picture 7">
            <a:extLst>
              <a:ext uri="{FF2B5EF4-FFF2-40B4-BE49-F238E27FC236}">
                <a16:creationId xmlns:a16="http://schemas.microsoft.com/office/drawing/2014/main" id="{328553AB-92A1-D8FE-3D0E-3A09CFBA181E}"/>
              </a:ext>
            </a:extLst>
          </p:cNvPr>
          <p:cNvPicPr>
            <a:picLocks noChangeAspect="1"/>
          </p:cNvPicPr>
          <p:nvPr userDrawn="1"/>
        </p:nvPicPr>
        <p:blipFill>
          <a:blip r:embed="rId4"/>
          <a:stretch>
            <a:fillRect/>
          </a:stretch>
        </p:blipFill>
        <p:spPr>
          <a:xfrm>
            <a:off x="9364537" y="30759"/>
            <a:ext cx="3098800" cy="1104900"/>
          </a:xfrm>
          <a:prstGeom prst="rect">
            <a:avLst/>
          </a:prstGeom>
        </p:spPr>
      </p:pic>
    </p:spTree>
    <p:extLst>
      <p:ext uri="{BB962C8B-B14F-4D97-AF65-F5344CB8AC3E}">
        <p14:creationId xmlns:p14="http://schemas.microsoft.com/office/powerpoint/2010/main" val="36933406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bwMode="black">
          <a:xfrm>
            <a:off x="693737" y="1668462"/>
            <a:ext cx="8583613" cy="2901145"/>
          </a:xfrm>
        </p:spPr>
        <p:txBody>
          <a:bodyPr lIns="182880" tIns="146304" rIns="182880" bIns="146304"/>
          <a:lstStyle>
            <a:lvl1pPr marL="0" indent="0">
              <a:lnSpc>
                <a:spcPct val="80000"/>
              </a:lnSpc>
              <a:spcBef>
                <a:spcPts val="1200"/>
              </a:spcBef>
              <a:buNone/>
              <a:defRPr sz="5400" spc="-300">
                <a:effectLst>
                  <a:outerShdw blurRad="190500" dist="50800" dir="5400000" algn="ctr" rotWithShape="0">
                    <a:schemeClr val="bg1">
                      <a:alpha val="50000"/>
                    </a:schemeClr>
                  </a:outerShdw>
                </a:effectLst>
                <a:latin typeface="+mj-lt"/>
              </a:defRPr>
            </a:lvl1pPr>
          </a:lstStyle>
          <a:p>
            <a:pPr lvl="0"/>
            <a:r>
              <a:rPr lang="en-US" dirty="0"/>
              <a:t>PRESENTATION TITLE</a:t>
            </a:r>
          </a:p>
        </p:txBody>
      </p:sp>
      <p:sp>
        <p:nvSpPr>
          <p:cNvPr id="12" name="Text Placeholder 11"/>
          <p:cNvSpPr>
            <a:spLocks noGrp="1"/>
          </p:cNvSpPr>
          <p:nvPr>
            <p:ph type="body" sz="quarter" idx="16" hasCustomPrompt="1"/>
          </p:nvPr>
        </p:nvSpPr>
        <p:spPr bwMode="black">
          <a:xfrm>
            <a:off x="693736" y="4678362"/>
            <a:ext cx="8583613" cy="1044406"/>
          </a:xfrm>
        </p:spPr>
        <p:txBody>
          <a:bodyPr lIns="182880" tIns="146304" rIns="182880" bIns="146304"/>
          <a:lstStyle>
            <a:lvl1pPr marL="0" indent="0">
              <a:buNone/>
              <a:defRPr sz="3200">
                <a:solidFill>
                  <a:schemeClr val="bg1">
                    <a:lumMod val="20000"/>
                    <a:lumOff val="80000"/>
                  </a:schemeClr>
                </a:solidFill>
                <a:latin typeface="+mj-lt"/>
              </a:defRPr>
            </a:lvl1pPr>
          </a:lstStyle>
          <a:p>
            <a:pPr lvl="0"/>
            <a:r>
              <a:rPr lang="en-US" dirty="0"/>
              <a:t>Speaker Name(s)</a:t>
            </a:r>
          </a:p>
        </p:txBody>
      </p:sp>
      <p:pic>
        <p:nvPicPr>
          <p:cNvPr id="3" name="Image" descr="Image">
            <a:extLst>
              <a:ext uri="{FF2B5EF4-FFF2-40B4-BE49-F238E27FC236}">
                <a16:creationId xmlns:a16="http://schemas.microsoft.com/office/drawing/2014/main" id="{FF575EF7-E319-0810-D124-92BF2EF67111}"/>
              </a:ext>
            </a:extLst>
          </p:cNvPr>
          <p:cNvPicPr>
            <a:picLocks noChangeAspect="1"/>
          </p:cNvPicPr>
          <p:nvPr userDrawn="1"/>
        </p:nvPicPr>
        <p:blipFill>
          <a:blip r:embed="rId2"/>
          <a:stretch>
            <a:fillRect/>
          </a:stretch>
        </p:blipFill>
        <p:spPr>
          <a:xfrm>
            <a:off x="-1" y="-1675"/>
            <a:ext cx="12462954" cy="6996200"/>
          </a:xfrm>
          <a:prstGeom prst="rect">
            <a:avLst/>
          </a:prstGeom>
          <a:ln w="12700">
            <a:miter lim="400000"/>
          </a:ln>
        </p:spPr>
      </p:pic>
      <p:pic>
        <p:nvPicPr>
          <p:cNvPr id="4" name="object 3" descr="object 3">
            <a:extLst>
              <a:ext uri="{FF2B5EF4-FFF2-40B4-BE49-F238E27FC236}">
                <a16:creationId xmlns:a16="http://schemas.microsoft.com/office/drawing/2014/main" id="{AB610140-7BCF-686D-991B-F684FE8489E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6049961"/>
            <a:ext cx="12462953" cy="944564"/>
          </a:xfrm>
          <a:prstGeom prst="rect">
            <a:avLst/>
          </a:prstGeom>
          <a:ln w="12700" cap="flat">
            <a:noFill/>
            <a:miter lim="400000"/>
          </a:ln>
          <a:effectLst/>
        </p:spPr>
      </p:pic>
      <p:sp>
        <p:nvSpPr>
          <p:cNvPr id="7" name="object 10">
            <a:extLst>
              <a:ext uri="{FF2B5EF4-FFF2-40B4-BE49-F238E27FC236}">
                <a16:creationId xmlns:a16="http://schemas.microsoft.com/office/drawing/2014/main" id="{EE279B16-6F41-C723-91AE-5EC4BFBA4493}"/>
              </a:ext>
            </a:extLst>
          </p:cNvPr>
          <p:cNvSpPr txBox="1"/>
          <p:nvPr userDrawn="1"/>
        </p:nvSpPr>
        <p:spPr>
          <a:xfrm>
            <a:off x="713677" y="6469062"/>
            <a:ext cx="2684147"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spcBef>
                <a:spcPts val="100"/>
              </a:spcBef>
              <a:defRPr sz="1300" spc="215">
                <a:solidFill>
                  <a:srgbClr val="3C474C"/>
                </a:solidFill>
                <a:latin typeface="Lucida Sans Unicode"/>
                <a:ea typeface="Lucida Sans Unicode"/>
                <a:cs typeface="Lucida Sans Unicode"/>
                <a:sym typeface="Lucida Sans Unicode"/>
              </a:defRPr>
            </a:pPr>
            <a:r>
              <a:rPr baseline="0" dirty="0">
                <a:solidFill>
                  <a:schemeClr val="tx1"/>
                </a:solidFill>
              </a:rPr>
              <a:t>@</a:t>
            </a:r>
            <a:r>
              <a:rPr spc="-65" baseline="0" dirty="0">
                <a:solidFill>
                  <a:schemeClr val="tx1"/>
                </a:solidFill>
              </a:rPr>
              <a:t> </a:t>
            </a:r>
            <a:r>
              <a:rPr spc="-50" baseline="0" dirty="0">
                <a:solidFill>
                  <a:schemeClr val="tx1"/>
                </a:solidFill>
              </a:rPr>
              <a:t>2023</a:t>
            </a:r>
            <a:r>
              <a:rPr spc="-65" baseline="0" dirty="0">
                <a:solidFill>
                  <a:schemeClr val="tx1"/>
                </a:solidFill>
              </a:rPr>
              <a:t> </a:t>
            </a:r>
            <a:r>
              <a:rPr spc="60" baseline="0" dirty="0">
                <a:solidFill>
                  <a:schemeClr val="tx1"/>
                </a:solidFill>
              </a:rPr>
              <a:t>Dynamic</a:t>
            </a:r>
            <a:r>
              <a:rPr spc="-65" baseline="0" dirty="0">
                <a:solidFill>
                  <a:schemeClr val="tx1"/>
                </a:solidFill>
              </a:rPr>
              <a:t> </a:t>
            </a:r>
            <a:r>
              <a:rPr spc="40" baseline="0" dirty="0">
                <a:solidFill>
                  <a:schemeClr val="tx1"/>
                </a:solidFill>
              </a:rPr>
              <a:t>Communities</a:t>
            </a:r>
          </a:p>
        </p:txBody>
      </p:sp>
      <p:pic>
        <p:nvPicPr>
          <p:cNvPr id="10" name="Picture 9">
            <a:extLst>
              <a:ext uri="{FF2B5EF4-FFF2-40B4-BE49-F238E27FC236}">
                <a16:creationId xmlns:a16="http://schemas.microsoft.com/office/drawing/2014/main" id="{C4333613-637E-9D32-3EFC-7BFFE38323C1}"/>
              </a:ext>
            </a:extLst>
          </p:cNvPr>
          <p:cNvPicPr>
            <a:picLocks noChangeAspect="1"/>
          </p:cNvPicPr>
          <p:nvPr userDrawn="1"/>
        </p:nvPicPr>
        <p:blipFill>
          <a:blip r:embed="rId4"/>
          <a:stretch>
            <a:fillRect/>
          </a:stretch>
        </p:blipFill>
        <p:spPr>
          <a:xfrm>
            <a:off x="9337675" y="220662"/>
            <a:ext cx="3098800" cy="1104900"/>
          </a:xfrm>
          <a:prstGeom prst="rect">
            <a:avLst/>
          </a:prstGeom>
        </p:spPr>
      </p:pic>
    </p:spTree>
    <p:extLst>
      <p:ext uri="{BB962C8B-B14F-4D97-AF65-F5344CB8AC3E}">
        <p14:creationId xmlns:p14="http://schemas.microsoft.com/office/powerpoint/2010/main" val="3879918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03">
          <p15:clr>
            <a:srgbClr val="FBAE40"/>
          </p15:clr>
        </p15:guide>
        <p15:guide id="2" orient="horz" pos="105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imary2 with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7C49BC2-92CC-441C-9FE7-0D196FB5DF88}"/>
              </a:ext>
            </a:extLst>
          </p:cNvPr>
          <p:cNvSpPr>
            <a:spLocks noGrp="1"/>
          </p:cNvSpPr>
          <p:nvPr>
            <p:ph type="title"/>
          </p:nvPr>
        </p:nvSpPr>
        <p:spPr>
          <a:xfrm>
            <a:off x="729473" y="1096963"/>
            <a:ext cx="10972800" cy="838200"/>
          </a:xfrm>
        </p:spPr>
        <p:txBody>
          <a:bodyPr/>
          <a:lstStyle>
            <a:lvl1pPr>
              <a:defRPr b="1" i="0">
                <a:solidFill>
                  <a:schemeClr val="tx1"/>
                </a:solidFill>
                <a:latin typeface="Poppins" pitchFamily="2" charset="77"/>
                <a:cs typeface="Poppins" pitchFamily="2" charset="77"/>
              </a:defRPr>
            </a:lvl1pPr>
          </a:lstStyle>
          <a:p>
            <a:r>
              <a:rPr lang="en-US" dirty="0"/>
              <a:t>Click to edit Master title style</a:t>
            </a:r>
          </a:p>
        </p:txBody>
      </p:sp>
      <p:sp>
        <p:nvSpPr>
          <p:cNvPr id="19" name="Text Placeholder 5">
            <a:extLst>
              <a:ext uri="{FF2B5EF4-FFF2-40B4-BE49-F238E27FC236}">
                <a16:creationId xmlns:a16="http://schemas.microsoft.com/office/drawing/2014/main" id="{3A109415-2F48-445D-A1F7-77E0709123B6}"/>
              </a:ext>
            </a:extLst>
          </p:cNvPr>
          <p:cNvSpPr>
            <a:spLocks noGrp="1"/>
          </p:cNvSpPr>
          <p:nvPr>
            <p:ph type="body" sz="quarter" idx="10"/>
          </p:nvPr>
        </p:nvSpPr>
        <p:spPr>
          <a:xfrm>
            <a:off x="731837" y="2087562"/>
            <a:ext cx="10972800" cy="3695700"/>
          </a:xfrm>
        </p:spPr>
        <p:txBody>
          <a:bodyPr/>
          <a:lstStyle>
            <a:lvl1pPr marL="346075" indent="-346075">
              <a:buFont typeface="Arial" panose="020B0604020202020204" pitchFamily="34" charset="0"/>
              <a:buChar char="•"/>
              <a:defRPr>
                <a:solidFill>
                  <a:schemeClr val="tx1"/>
                </a:solidFill>
                <a:latin typeface="Poppins" pitchFamily="2" charset="77"/>
                <a:cs typeface="Poppins" pitchFamily="2" charset="77"/>
              </a:defRPr>
            </a:lvl1pPr>
            <a:lvl2pPr marL="682625" indent="-342900">
              <a:buFont typeface="Arial" panose="020B0604020202020204" pitchFamily="34" charset="0"/>
              <a:buChar char="•"/>
              <a:defRPr sz="2400">
                <a:solidFill>
                  <a:schemeClr val="tx1"/>
                </a:solidFill>
                <a:latin typeface="Poppins" pitchFamily="2" charset="77"/>
                <a:cs typeface="Poppins" pitchFamily="2" charset="77"/>
              </a:defRPr>
            </a:lvl2pPr>
            <a:lvl3pPr marL="339725" indent="0">
              <a:buFont typeface="Arial" panose="020B0604020202020204" pitchFamily="34" charset="0"/>
              <a:buNone/>
              <a:defRPr sz="2400">
                <a:solidFill>
                  <a:schemeClr val="tx1"/>
                </a:solidFill>
              </a:defRPr>
            </a:lvl3pPr>
            <a:lvl4pPr marL="457200" indent="0">
              <a:buNone/>
              <a:defRPr>
                <a:solidFill>
                  <a:schemeClr val="tx1"/>
                </a:solidFill>
              </a:defRPr>
            </a:lvl4pPr>
            <a:lvl5pPr marL="685800" indent="0">
              <a:buNone/>
              <a:defRPr>
                <a:solidFill>
                  <a:schemeClr val="tx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2698053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Poppins" pitchFamily="2" charset="77"/>
                <a:cs typeface="Poppins" pitchFamily="2" charset="77"/>
              </a:defRPr>
            </a:lvl1pPr>
          </a:lstStyle>
          <a:p>
            <a:r>
              <a:rPr lang="en-US" dirty="0"/>
              <a:t>Click to edit Master title style</a:t>
            </a:r>
          </a:p>
        </p:txBody>
      </p:sp>
      <p:sp>
        <p:nvSpPr>
          <p:cNvPr id="6" name="Text Placeholder 5"/>
          <p:cNvSpPr>
            <a:spLocks noGrp="1"/>
          </p:cNvSpPr>
          <p:nvPr>
            <p:ph type="body" sz="quarter" idx="10"/>
          </p:nvPr>
        </p:nvSpPr>
        <p:spPr>
          <a:xfrm>
            <a:off x="732153" y="1668462"/>
            <a:ext cx="10972484" cy="4191000"/>
          </a:xfrm>
        </p:spPr>
        <p:txBody>
          <a:bodyPr/>
          <a:lstStyle>
            <a:lvl1pPr marL="346075" indent="-346075">
              <a:buFont typeface="Arial" panose="020B0604020202020204" pitchFamily="34" charset="0"/>
              <a:buChar char="•"/>
              <a:defRPr>
                <a:solidFill>
                  <a:schemeClr val="tx1"/>
                </a:solidFill>
                <a:latin typeface="Poppins" pitchFamily="2" charset="77"/>
                <a:cs typeface="Poppins" pitchFamily="2" charset="77"/>
              </a:defRPr>
            </a:lvl1pPr>
            <a:lvl2pPr marL="682625" indent="-342900">
              <a:buFont typeface="Arial" panose="020B0604020202020204" pitchFamily="34" charset="0"/>
              <a:buChar char="•"/>
              <a:defRPr sz="2400">
                <a:solidFill>
                  <a:schemeClr val="tx1"/>
                </a:solidFill>
                <a:latin typeface="Poppins" pitchFamily="2" charset="77"/>
                <a:cs typeface="Poppins" pitchFamily="2" charset="77"/>
              </a:defRPr>
            </a:lvl2pPr>
            <a:lvl3pPr marL="228600" indent="0">
              <a:buNone/>
              <a:defRPr>
                <a:solidFill>
                  <a:schemeClr val="tx1"/>
                </a:solidFill>
              </a:defRPr>
            </a:lvl3pPr>
            <a:lvl4pPr marL="457200" indent="0">
              <a:buNone/>
              <a:defRPr>
                <a:solidFill>
                  <a:schemeClr val="tx1"/>
                </a:solidFill>
              </a:defRPr>
            </a:lvl4pPr>
            <a:lvl5pPr marL="685800" indent="0">
              <a:buNone/>
              <a:defRPr>
                <a:solidFill>
                  <a:schemeClr val="tx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0610562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ary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Poppins" pitchFamily="2" charset="77"/>
                <a:cs typeface="Poppins" pitchFamily="2" charset="77"/>
              </a:defRPr>
            </a:lvl1pPr>
          </a:lstStyle>
          <a:p>
            <a:r>
              <a:rPr lang="en-US" dirty="0"/>
              <a:t>Click to edit Master title style</a:t>
            </a:r>
          </a:p>
        </p:txBody>
      </p:sp>
      <p:sp>
        <p:nvSpPr>
          <p:cNvPr id="6" name="Text Placeholder 5"/>
          <p:cNvSpPr>
            <a:spLocks noGrp="1"/>
          </p:cNvSpPr>
          <p:nvPr>
            <p:ph type="body" sz="quarter" idx="10"/>
          </p:nvPr>
        </p:nvSpPr>
        <p:spPr>
          <a:xfrm>
            <a:off x="729561" y="1668462"/>
            <a:ext cx="10972484" cy="4191000"/>
          </a:xfrm>
        </p:spPr>
        <p:txBody>
          <a:bodyPr/>
          <a:lstStyle>
            <a:lvl1pPr marL="0" indent="0">
              <a:buNone/>
              <a:defRPr>
                <a:solidFill>
                  <a:schemeClr val="tx1"/>
                </a:solidFill>
                <a:latin typeface="Poppins" pitchFamily="2" charset="77"/>
                <a:cs typeface="Poppins" pitchFamily="2" charset="77"/>
              </a:defRPr>
            </a:lvl1pPr>
            <a:lvl2pPr marL="0" indent="0">
              <a:buFontTx/>
              <a:buNone/>
              <a:defRPr sz="2000">
                <a:solidFill>
                  <a:schemeClr val="tx1"/>
                </a:solidFill>
                <a:latin typeface="Poppins" pitchFamily="2" charset="77"/>
                <a:cs typeface="Poppins" pitchFamily="2" charset="77"/>
              </a:defRPr>
            </a:lvl2pPr>
            <a:lvl3pPr marL="228600" indent="0">
              <a:buNone/>
              <a:defRPr>
                <a:solidFill>
                  <a:schemeClr val="tx1"/>
                </a:solidFill>
              </a:defRPr>
            </a:lvl3pPr>
            <a:lvl4pPr marL="457200" indent="0">
              <a:buNone/>
              <a:defRPr>
                <a:solidFill>
                  <a:schemeClr val="tx1"/>
                </a:solidFill>
              </a:defRPr>
            </a:lvl4pPr>
            <a:lvl5pPr marL="685800" indent="0">
              <a:buNone/>
              <a:defRPr>
                <a:solidFill>
                  <a:schemeClr val="tx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1750677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imary2 no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7C49BC2-92CC-441C-9FE7-0D196FB5DF88}"/>
              </a:ext>
            </a:extLst>
          </p:cNvPr>
          <p:cNvSpPr>
            <a:spLocks noGrp="1"/>
          </p:cNvSpPr>
          <p:nvPr>
            <p:ph type="title"/>
          </p:nvPr>
        </p:nvSpPr>
        <p:spPr>
          <a:xfrm>
            <a:off x="729473" y="1096963"/>
            <a:ext cx="10972800" cy="838200"/>
          </a:xfrm>
        </p:spPr>
        <p:txBody>
          <a:bodyPr/>
          <a:lstStyle>
            <a:lvl1pPr>
              <a:defRPr b="1" i="0">
                <a:solidFill>
                  <a:schemeClr val="tx1"/>
                </a:solidFill>
                <a:latin typeface="Poppins" pitchFamily="2" charset="77"/>
                <a:cs typeface="Poppins" pitchFamily="2" charset="77"/>
              </a:defRPr>
            </a:lvl1pPr>
          </a:lstStyle>
          <a:p>
            <a:r>
              <a:rPr lang="en-US" dirty="0"/>
              <a:t>Click to edit Master title style</a:t>
            </a:r>
          </a:p>
        </p:txBody>
      </p:sp>
      <p:sp>
        <p:nvSpPr>
          <p:cNvPr id="19" name="Text Placeholder 5">
            <a:extLst>
              <a:ext uri="{FF2B5EF4-FFF2-40B4-BE49-F238E27FC236}">
                <a16:creationId xmlns:a16="http://schemas.microsoft.com/office/drawing/2014/main" id="{3A109415-2F48-445D-A1F7-77E0709123B6}"/>
              </a:ext>
            </a:extLst>
          </p:cNvPr>
          <p:cNvSpPr>
            <a:spLocks noGrp="1"/>
          </p:cNvSpPr>
          <p:nvPr>
            <p:ph type="body" sz="quarter" idx="10"/>
          </p:nvPr>
        </p:nvSpPr>
        <p:spPr>
          <a:xfrm>
            <a:off x="731837" y="2087562"/>
            <a:ext cx="10972800" cy="3695700"/>
          </a:xfrm>
        </p:spPr>
        <p:txBody>
          <a:bodyPr/>
          <a:lstStyle>
            <a:lvl1pPr marL="0" indent="0">
              <a:buNone/>
              <a:defRPr>
                <a:solidFill>
                  <a:schemeClr val="tx1"/>
                </a:solidFill>
                <a:latin typeface="Poppins" pitchFamily="2" charset="77"/>
                <a:cs typeface="Poppins" pitchFamily="2" charset="77"/>
              </a:defRPr>
            </a:lvl1pPr>
            <a:lvl2pPr marL="0" indent="0">
              <a:buFontTx/>
              <a:buNone/>
              <a:defRPr sz="2000">
                <a:solidFill>
                  <a:schemeClr val="tx1"/>
                </a:solidFill>
                <a:latin typeface="Poppins" pitchFamily="2" charset="77"/>
                <a:cs typeface="Poppins" pitchFamily="2" charset="77"/>
              </a:defRPr>
            </a:lvl2pPr>
            <a:lvl3pPr marL="228600" indent="0">
              <a:buNone/>
              <a:defRPr>
                <a:solidFill>
                  <a:schemeClr val="tx1"/>
                </a:solidFill>
              </a:defRPr>
            </a:lvl3pPr>
            <a:lvl4pPr marL="457200" indent="0">
              <a:buNone/>
              <a:defRPr>
                <a:solidFill>
                  <a:schemeClr val="tx1"/>
                </a:solidFill>
              </a:defRPr>
            </a:lvl4pPr>
            <a:lvl5pPr marL="685800" indent="0">
              <a:buNone/>
              <a:defRPr>
                <a:solidFill>
                  <a:schemeClr val="tx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9252085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umns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Poppins" pitchFamily="2" charset="77"/>
                <a:cs typeface="Poppins" pitchFamily="2" charset="77"/>
              </a:defRPr>
            </a:lvl1pPr>
          </a:lstStyle>
          <a:p>
            <a:r>
              <a:rPr lang="en-US" dirty="0"/>
              <a:t>Click to edit Master title style</a:t>
            </a:r>
          </a:p>
        </p:txBody>
      </p:sp>
      <p:sp>
        <p:nvSpPr>
          <p:cNvPr id="4" name="Text Placeholder 3"/>
          <p:cNvSpPr>
            <a:spLocks noGrp="1"/>
          </p:cNvSpPr>
          <p:nvPr>
            <p:ph type="body" sz="quarter" idx="10"/>
          </p:nvPr>
        </p:nvSpPr>
        <p:spPr>
          <a:xfrm>
            <a:off x="722932" y="1668462"/>
            <a:ext cx="5038106" cy="4191000"/>
          </a:xfrm>
        </p:spPr>
        <p:txBody>
          <a:bodyPr wrap="square">
            <a:noAutofit/>
          </a:bodyPr>
          <a:lstStyle>
            <a:lvl1pPr marL="287338" indent="-287338">
              <a:spcBef>
                <a:spcPts val="1224"/>
              </a:spcBef>
              <a:buClr>
                <a:schemeClr val="tx1"/>
              </a:buClr>
              <a:buFont typeface="Arial" pitchFamily="34" charset="0"/>
              <a:buChar char="•"/>
              <a:defRPr sz="3200">
                <a:latin typeface="Poppins" pitchFamily="2" charset="77"/>
                <a:cs typeface="Poppins" pitchFamily="2" charset="77"/>
              </a:defRPr>
            </a:lvl1pPr>
            <a:lvl2pPr marL="531166" indent="-233195">
              <a:defRPr sz="2400">
                <a:latin typeface="Poppins" pitchFamily="2" charset="77"/>
                <a:cs typeface="Poppins" pitchFamily="2" charset="77"/>
              </a:defRPr>
            </a:lvl2pPr>
            <a:lvl3pPr marL="699585" indent="-168419">
              <a:tabLst/>
              <a:defRPr sz="2000">
                <a:latin typeface="Poppins" pitchFamily="2" charset="77"/>
                <a:cs typeface="Poppins" pitchFamily="2" charset="77"/>
              </a:defRPr>
            </a:lvl3pPr>
            <a:lvl4pPr marL="880958" indent="-181374">
              <a:defRPr>
                <a:latin typeface="Poppins" pitchFamily="2" charset="77"/>
                <a:cs typeface="Poppins" pitchFamily="2" charset="77"/>
              </a:defRPr>
            </a:lvl4pPr>
            <a:lvl5pPr marL="1049377" indent="-168419">
              <a:tabLst/>
              <a:defRPr>
                <a:latin typeface="Poppins" pitchFamily="2" charset="77"/>
                <a:cs typeface="Poppi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218237" y="1668462"/>
            <a:ext cx="5486400" cy="4191000"/>
          </a:xfrm>
        </p:spPr>
        <p:txBody>
          <a:bodyPr wrap="square">
            <a:noAutofit/>
          </a:bodyPr>
          <a:lstStyle>
            <a:lvl1pPr marL="287338" indent="-287338">
              <a:spcBef>
                <a:spcPts val="1224"/>
              </a:spcBef>
              <a:buClr>
                <a:schemeClr val="tx1"/>
              </a:buClr>
              <a:buFont typeface="Arial" pitchFamily="34" charset="0"/>
              <a:buChar char="•"/>
              <a:defRPr sz="3200">
                <a:latin typeface="Poppins" pitchFamily="2" charset="77"/>
                <a:cs typeface="Poppins" pitchFamily="2" charset="77"/>
              </a:defRPr>
            </a:lvl1pPr>
            <a:lvl2pPr marL="531166" indent="-233195">
              <a:defRPr sz="2400">
                <a:latin typeface="Poppins" pitchFamily="2" charset="77"/>
                <a:cs typeface="Poppins" pitchFamily="2" charset="77"/>
              </a:defRPr>
            </a:lvl2pPr>
            <a:lvl3pPr marL="699585" indent="-168419">
              <a:tabLst/>
              <a:defRPr sz="2000">
                <a:latin typeface="Poppins" pitchFamily="2" charset="77"/>
                <a:cs typeface="Poppins" pitchFamily="2" charset="77"/>
              </a:defRPr>
            </a:lvl3pPr>
            <a:lvl4pPr marL="880958" indent="-181374">
              <a:defRPr>
                <a:latin typeface="Poppins" pitchFamily="2" charset="77"/>
                <a:cs typeface="Poppins" pitchFamily="2" charset="77"/>
              </a:defRPr>
            </a:lvl4pPr>
            <a:lvl5pPr marL="1049377" indent="-168419">
              <a:tabLst/>
              <a:defRPr>
                <a:latin typeface="Poppins" pitchFamily="2" charset="77"/>
                <a:cs typeface="Poppi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99467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s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chemeClr val="tx1"/>
                </a:solidFill>
                <a:latin typeface="Poppins" pitchFamily="2" charset="77"/>
                <a:cs typeface="Poppins" pitchFamily="2" charset="77"/>
              </a:defRPr>
            </a:lvl1pPr>
          </a:lstStyle>
          <a:p>
            <a:r>
              <a:rPr lang="en-US" dirty="0"/>
              <a:t>Click to edit Master title style</a:t>
            </a:r>
          </a:p>
        </p:txBody>
      </p:sp>
      <p:sp>
        <p:nvSpPr>
          <p:cNvPr id="4" name="Text Placeholder 3"/>
          <p:cNvSpPr>
            <a:spLocks noGrp="1"/>
          </p:cNvSpPr>
          <p:nvPr>
            <p:ph type="body" sz="quarter" idx="10"/>
          </p:nvPr>
        </p:nvSpPr>
        <p:spPr>
          <a:xfrm>
            <a:off x="739689" y="1668462"/>
            <a:ext cx="5021348" cy="4191000"/>
          </a:xfrm>
        </p:spPr>
        <p:txBody>
          <a:bodyPr wrap="square">
            <a:noAutofit/>
          </a:bodyPr>
          <a:lstStyle>
            <a:lvl1pPr marL="0" indent="0">
              <a:spcBef>
                <a:spcPts val="1224"/>
              </a:spcBef>
              <a:buClr>
                <a:schemeClr val="tx1"/>
              </a:buClr>
              <a:buFont typeface="Wingdings" pitchFamily="2" charset="2"/>
              <a:buNone/>
              <a:defRPr sz="3200">
                <a:solidFill>
                  <a:schemeClr val="tx1"/>
                </a:solidFill>
                <a:latin typeface="Poppins" pitchFamily="2" charset="77"/>
                <a:cs typeface="Poppins" pitchFamily="2" charset="77"/>
              </a:defRPr>
            </a:lvl1pPr>
            <a:lvl2pPr marL="0" indent="0">
              <a:buNone/>
              <a:defRPr sz="2000">
                <a:solidFill>
                  <a:schemeClr val="tx1"/>
                </a:solidFill>
                <a:latin typeface="Poppins" pitchFamily="2" charset="77"/>
                <a:cs typeface="Poppins" pitchFamily="2" charset="77"/>
              </a:defRPr>
            </a:lvl2pPr>
            <a:lvl3pPr marL="231775" indent="0">
              <a:buNone/>
              <a:tabLst/>
              <a:defRPr sz="2000">
                <a:solidFill>
                  <a:schemeClr val="tx1"/>
                </a:solidFill>
                <a:latin typeface="Poppins" pitchFamily="2" charset="77"/>
                <a:cs typeface="Poppins" pitchFamily="2" charset="77"/>
              </a:defRPr>
            </a:lvl3pPr>
            <a:lvl4pPr marL="460375" indent="0">
              <a:buNone/>
              <a:defRPr>
                <a:solidFill>
                  <a:schemeClr val="tx1"/>
                </a:solidFill>
                <a:latin typeface="Poppins" pitchFamily="2" charset="77"/>
                <a:cs typeface="Poppins" pitchFamily="2" charset="77"/>
              </a:defRPr>
            </a:lvl4pPr>
            <a:lvl5pPr marL="685800" indent="0">
              <a:buNone/>
              <a:tabLst/>
              <a:defRPr>
                <a:solidFill>
                  <a:schemeClr val="tx1"/>
                </a:solidFill>
                <a:latin typeface="Poppins" pitchFamily="2" charset="77"/>
                <a:cs typeface="Poppi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218237" y="1668462"/>
            <a:ext cx="5486400" cy="4191000"/>
          </a:xfrm>
        </p:spPr>
        <p:txBody>
          <a:bodyPr wrap="square">
            <a:noAutofit/>
          </a:bodyPr>
          <a:lstStyle>
            <a:lvl1pPr marL="0" indent="0">
              <a:spcBef>
                <a:spcPts val="1224"/>
              </a:spcBef>
              <a:buClr>
                <a:schemeClr val="tx1"/>
              </a:buClr>
              <a:buFont typeface="Wingdings" pitchFamily="2" charset="2"/>
              <a:buNone/>
              <a:defRPr sz="3200">
                <a:solidFill>
                  <a:schemeClr val="tx1"/>
                </a:solidFill>
                <a:latin typeface="Poppins" pitchFamily="2" charset="77"/>
                <a:cs typeface="Poppins" pitchFamily="2" charset="77"/>
              </a:defRPr>
            </a:lvl1pPr>
            <a:lvl2pPr marL="0" indent="0">
              <a:buNone/>
              <a:defRPr sz="2000">
                <a:solidFill>
                  <a:schemeClr val="tx1"/>
                </a:solidFill>
                <a:latin typeface="Poppins" pitchFamily="2" charset="77"/>
                <a:cs typeface="Poppins" pitchFamily="2" charset="77"/>
              </a:defRPr>
            </a:lvl2pPr>
            <a:lvl3pPr marL="231775" indent="0">
              <a:buNone/>
              <a:tabLst/>
              <a:defRPr sz="2000">
                <a:solidFill>
                  <a:schemeClr val="tx1"/>
                </a:solidFill>
                <a:latin typeface="Poppins" pitchFamily="2" charset="77"/>
                <a:cs typeface="Poppins" pitchFamily="2" charset="77"/>
              </a:defRPr>
            </a:lvl3pPr>
            <a:lvl4pPr marL="460375" indent="0">
              <a:buNone/>
              <a:defRPr>
                <a:solidFill>
                  <a:schemeClr val="tx1"/>
                </a:solidFill>
                <a:latin typeface="Poppins" pitchFamily="2" charset="77"/>
                <a:cs typeface="Poppins" pitchFamily="2" charset="77"/>
              </a:defRPr>
            </a:lvl4pPr>
            <a:lvl5pPr marL="685800" indent="0">
              <a:buNone/>
              <a:tabLst/>
              <a:defRPr>
                <a:solidFill>
                  <a:schemeClr val="tx1"/>
                </a:solidFill>
                <a:latin typeface="Poppins" pitchFamily="2" charset="77"/>
                <a:cs typeface="Poppi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397787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837" y="2125662"/>
            <a:ext cx="7315200" cy="2286000"/>
          </a:xfrm>
          <a:noFill/>
        </p:spPr>
        <p:txBody>
          <a:bodyPr wrap="square" tIns="91440" bIns="91440" anchor="t" anchorCtr="0">
            <a:noAutofit/>
          </a:bodyPr>
          <a:lstStyle>
            <a:lvl1pPr>
              <a:defRPr sz="5400" b="1" i="0" spc="-100" baseline="0">
                <a:solidFill>
                  <a:schemeClr val="tx1"/>
                </a:solidFill>
                <a:latin typeface="Poppins ExtraBold" pitchFamily="2" charset="77"/>
                <a:cs typeface="Poppins ExtraBold" pitchFamily="2" charset="77"/>
              </a:defRPr>
            </a:lvl1pPr>
          </a:lstStyle>
          <a:p>
            <a:r>
              <a:rPr lang="en-US" dirty="0"/>
              <a:t>Section title</a:t>
            </a:r>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153" y="765713"/>
            <a:ext cx="10972484" cy="712249"/>
          </a:xfrm>
          <a:prstGeom prst="rect">
            <a:avLst/>
          </a:prstGeom>
        </p:spPr>
        <p:txBody>
          <a:bodyPr vert="horz" wrap="square" lIns="146304" tIns="91440" rIns="146304" bIns="91440" rtlCol="0" anchor="ctr">
            <a:noAutofit/>
          </a:bodyPr>
          <a:lstStyle/>
          <a:p>
            <a:r>
              <a:rPr lang="en-US" dirty="0"/>
              <a:t>Click to edit Master title style</a:t>
            </a:r>
          </a:p>
        </p:txBody>
      </p:sp>
      <p:pic>
        <p:nvPicPr>
          <p:cNvPr id="20" name="Image" descr="Image">
            <a:extLst>
              <a:ext uri="{FF2B5EF4-FFF2-40B4-BE49-F238E27FC236}">
                <a16:creationId xmlns:a16="http://schemas.microsoft.com/office/drawing/2014/main" id="{3D495861-0AB7-103A-179C-68129584113B}"/>
              </a:ext>
            </a:extLst>
          </p:cNvPr>
          <p:cNvPicPr>
            <a:picLocks noChangeAspect="1"/>
          </p:cNvPicPr>
          <p:nvPr userDrawn="1"/>
        </p:nvPicPr>
        <p:blipFill>
          <a:blip r:embed="rId17"/>
          <a:stretch>
            <a:fillRect/>
          </a:stretch>
        </p:blipFill>
        <p:spPr>
          <a:xfrm>
            <a:off x="-1" y="-1675"/>
            <a:ext cx="12462954" cy="6996200"/>
          </a:xfrm>
          <a:prstGeom prst="rect">
            <a:avLst/>
          </a:prstGeom>
          <a:ln w="12700">
            <a:miter lim="400000"/>
          </a:ln>
        </p:spPr>
      </p:pic>
      <p:sp>
        <p:nvSpPr>
          <p:cNvPr id="4" name="Text Placeholder 3"/>
          <p:cNvSpPr>
            <a:spLocks noGrp="1"/>
          </p:cNvSpPr>
          <p:nvPr>
            <p:ph type="body" idx="1"/>
          </p:nvPr>
        </p:nvSpPr>
        <p:spPr>
          <a:xfrm>
            <a:off x="731836" y="1668462"/>
            <a:ext cx="10972485" cy="4190999"/>
          </a:xfrm>
          <a:prstGeom prst="rect">
            <a:avLst/>
          </a:prstGeom>
        </p:spPr>
        <p:txBody>
          <a:bodyPr vert="horz" wrap="square" lIns="146304" tIns="91440" rIns="146304" bIns="91440" rtlCol="0">
            <a:noAutofit/>
          </a:bodyPr>
          <a:lstStyle/>
          <a:p>
            <a:pPr lvl="0"/>
            <a:r>
              <a:rPr lang="en-US" dirty="0"/>
              <a:t>Edit Master text styles</a:t>
            </a:r>
          </a:p>
          <a:p>
            <a:pPr lvl="1"/>
            <a:r>
              <a:rPr lang="en-US" dirty="0"/>
              <a:t>Second level</a:t>
            </a:r>
          </a:p>
          <a:p>
            <a:pPr lvl="2"/>
            <a:r>
              <a:rPr lang="en-US" dirty="0"/>
              <a:t>Third level</a:t>
            </a:r>
          </a:p>
        </p:txBody>
      </p:sp>
      <p:grpSp>
        <p:nvGrpSpPr>
          <p:cNvPr id="5" name="Group 4" hidden="1"/>
          <p:cNvGrpSpPr/>
          <p:nvPr userDrawn="1"/>
        </p:nvGrpSpPr>
        <p:grpSpPr>
          <a:xfrm>
            <a:off x="12619037" y="0"/>
            <a:ext cx="952400" cy="5766965"/>
            <a:chOff x="12618968" y="0"/>
            <a:chExt cx="952400" cy="5766965"/>
          </a:xfrm>
        </p:grpSpPr>
        <p:grpSp>
          <p:nvGrpSpPr>
            <p:cNvPr id="6" name="Group 5"/>
            <p:cNvGrpSpPr/>
            <p:nvPr userDrawn="1"/>
          </p:nvGrpSpPr>
          <p:grpSpPr>
            <a:xfrm rot="5400000">
              <a:off x="11582060" y="1045295"/>
              <a:ext cx="2703053" cy="629235"/>
              <a:chOff x="1586734" y="4543426"/>
              <a:chExt cx="2703053" cy="629235"/>
            </a:xfrm>
          </p:grpSpPr>
          <p:sp>
            <p:nvSpPr>
              <p:cNvPr id="14" name="Rectangle 13"/>
              <p:cNvSpPr/>
              <p:nvPr userDrawn="1"/>
            </p:nvSpPr>
            <p:spPr bwMode="auto">
              <a:xfrm>
                <a:off x="1586734" y="4543428"/>
                <a:ext cx="869930" cy="28976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0 G:0 B:77</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R:5</a:t>
                </a:r>
                <a:r>
                  <a:rPr lang="en-US" sz="500" baseline="0" dirty="0">
                    <a:gradFill>
                      <a:gsLst>
                        <a:gs pos="0">
                          <a:srgbClr val="FFFFFF"/>
                        </a:gs>
                        <a:gs pos="100000">
                          <a:srgbClr val="FFFFFF"/>
                        </a:gs>
                      </a:gsLst>
                      <a:lin ang="5400000" scaled="0"/>
                    </a:gradFill>
                    <a:ea typeface="Segoe UI" pitchFamily="34" charset="0"/>
                    <a:cs typeface="Segoe UI" pitchFamily="34" charset="0"/>
                  </a:rPr>
                  <a:t> G:124 B:193</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28302">
                          <a:schemeClr val="bg1"/>
                        </a:gs>
                        <a:gs pos="67000">
                          <a:schemeClr val="bg1"/>
                        </a:gs>
                      </a:gsLst>
                      <a:lin ang="5400000" scaled="1"/>
                    </a:gradFill>
                    <a:latin typeface="+mn-lt"/>
                    <a:ea typeface="Segoe UI" pitchFamily="34" charset="0"/>
                    <a:cs typeface="Segoe UI" pitchFamily="34" charset="0"/>
                  </a:rPr>
                  <a:t>Red</a:t>
                </a:r>
              </a:p>
              <a:p>
                <a:pPr algn="l" defTabSz="932472" fontAlgn="base">
                  <a:lnSpc>
                    <a:spcPct val="100000"/>
                  </a:lnSpc>
                  <a:spcBef>
                    <a:spcPct val="0"/>
                  </a:spcBef>
                  <a:spcAft>
                    <a:spcPct val="0"/>
                  </a:spcAft>
                </a:pPr>
                <a:r>
                  <a:rPr lang="en-US" sz="500" dirty="0">
                    <a:gradFill>
                      <a:gsLst>
                        <a:gs pos="28302">
                          <a:schemeClr val="bg1"/>
                        </a:gs>
                        <a:gs pos="67000">
                          <a:schemeClr val="bg1"/>
                        </a:gs>
                      </a:gsLst>
                      <a:lin ang="5400000" scaled="1"/>
                    </a:gradFill>
                    <a:ea typeface="Segoe UI" pitchFamily="34" charset="0"/>
                    <a:cs typeface="Segoe UI" pitchFamily="34" charset="0"/>
                  </a:rPr>
                  <a:t>R:237</a:t>
                </a:r>
                <a:r>
                  <a:rPr lang="en-US" sz="500" baseline="0" dirty="0">
                    <a:gradFill>
                      <a:gsLst>
                        <a:gs pos="28302">
                          <a:schemeClr val="bg1"/>
                        </a:gs>
                        <a:gs pos="67000">
                          <a:schemeClr val="bg1"/>
                        </a:gs>
                      </a:gsLst>
                      <a:lin ang="5400000" scaled="1"/>
                    </a:gradFill>
                    <a:ea typeface="Segoe UI" pitchFamily="34" charset="0"/>
                    <a:cs typeface="Segoe UI" pitchFamily="34" charset="0"/>
                  </a:rPr>
                  <a:t> G:38 B:36</a:t>
                </a:r>
                <a:endParaRPr lang="en-US" sz="500" dirty="0">
                  <a:gradFill>
                    <a:gsLst>
                      <a:gs pos="28302">
                        <a:schemeClr val="bg1"/>
                      </a:gs>
                      <a:gs pos="67000">
                        <a:schemeClr val="bg1"/>
                      </a:gs>
                    </a:gsLst>
                    <a:lin ang="5400000" scaled="1"/>
                  </a:gradFill>
                  <a:ea typeface="Segoe UI" pitchFamily="34" charset="0"/>
                  <a:cs typeface="Segoe UI" pitchFamily="34" charset="0"/>
                </a:endParaRPr>
              </a:p>
            </p:txBody>
          </p:sp>
          <p:sp>
            <p:nvSpPr>
              <p:cNvPr id="17" name="Rectangle 16"/>
              <p:cNvSpPr/>
              <p:nvPr userDrawn="1"/>
            </p:nvSpPr>
            <p:spPr bwMode="auto">
              <a:xfrm>
                <a:off x="1586734" y="4882895"/>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4717">
                          <a:schemeClr val="tx1"/>
                        </a:gs>
                        <a:gs pos="36000">
                          <a:schemeClr val="tx1"/>
                        </a:gs>
                      </a:gsLst>
                      <a:lin ang="5400000" scaled="0"/>
                    </a:gradFill>
                    <a:latin typeface="+mn-lt"/>
                    <a:ea typeface="Segoe UI" pitchFamily="34" charset="0"/>
                    <a:cs typeface="Segoe UI" pitchFamily="34" charset="0"/>
                  </a:rPr>
                  <a:t>Gold</a:t>
                </a:r>
              </a:p>
              <a:p>
                <a:pPr algn="l" defTabSz="932472" fontAlgn="base">
                  <a:lnSpc>
                    <a:spcPct val="100000"/>
                  </a:lnSpc>
                  <a:spcBef>
                    <a:spcPct val="0"/>
                  </a:spcBef>
                  <a:spcAft>
                    <a:spcPct val="0"/>
                  </a:spcAft>
                </a:pPr>
                <a:r>
                  <a:rPr lang="en-US" sz="500" dirty="0">
                    <a:gradFill>
                      <a:gsLst>
                        <a:gs pos="4717">
                          <a:schemeClr val="tx1"/>
                        </a:gs>
                        <a:gs pos="36000">
                          <a:schemeClr val="tx1"/>
                        </a:gs>
                      </a:gsLst>
                      <a:lin ang="5400000" scaled="0"/>
                    </a:gradFill>
                    <a:ea typeface="Segoe UI" pitchFamily="34" charset="0"/>
                    <a:cs typeface="Segoe UI" pitchFamily="34" charset="0"/>
                  </a:rPr>
                  <a:t>R:254</a:t>
                </a:r>
                <a:r>
                  <a:rPr lang="en-US" sz="500" baseline="0" dirty="0">
                    <a:gradFill>
                      <a:gsLst>
                        <a:gs pos="4717">
                          <a:schemeClr val="tx1"/>
                        </a:gs>
                        <a:gs pos="36000">
                          <a:schemeClr val="tx1"/>
                        </a:gs>
                      </a:gsLst>
                      <a:lin ang="5400000" scaled="0"/>
                    </a:gradFill>
                    <a:ea typeface="Segoe UI" pitchFamily="34" charset="0"/>
                    <a:cs typeface="Segoe UI" pitchFamily="34" charset="0"/>
                  </a:rPr>
                  <a:t> G:197 B:35</a:t>
                </a:r>
                <a:endParaRPr lang="en-US" sz="500" dirty="0">
                  <a:gradFill>
                    <a:gsLst>
                      <a:gs pos="4717">
                        <a:schemeClr val="tx1"/>
                      </a:gs>
                      <a:gs pos="36000">
                        <a:schemeClr val="tx1"/>
                      </a:gs>
                    </a:gsLst>
                    <a:lin ang="5400000" scaled="0"/>
                  </a:gradFill>
                  <a:ea typeface="Segoe UI" pitchFamily="34" charset="0"/>
                  <a:cs typeface="Segoe UI" pitchFamily="34" charset="0"/>
                </a:endParaRPr>
              </a:p>
            </p:txBody>
          </p:sp>
          <p:sp>
            <p:nvSpPr>
              <p:cNvPr id="18" name="Rectangle 17"/>
              <p:cNvSpPr/>
              <p:nvPr userDrawn="1"/>
            </p:nvSpPr>
            <p:spPr bwMode="auto">
              <a:xfrm>
                <a:off x="3419857"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7547">
                          <a:schemeClr val="tx1"/>
                        </a:gs>
                        <a:gs pos="28302">
                          <a:schemeClr val="tx1"/>
                        </a:gs>
                      </a:gsLst>
                      <a:lin ang="5400000" scaled="0"/>
                    </a:gradFill>
                    <a:latin typeface="+mn-lt"/>
                    <a:ea typeface="Segoe UI" pitchFamily="34" charset="0"/>
                    <a:cs typeface="Segoe UI" pitchFamily="34" charset="0"/>
                  </a:rPr>
                  <a:t>Light Green</a:t>
                </a:r>
              </a:p>
              <a:p>
                <a:pPr algn="l" defTabSz="932472" fontAlgn="base">
                  <a:lnSpc>
                    <a:spcPct val="100000"/>
                  </a:lnSpc>
                  <a:spcBef>
                    <a:spcPct val="0"/>
                  </a:spcBef>
                  <a:spcAft>
                    <a:spcPct val="0"/>
                  </a:spcAft>
                </a:pPr>
                <a:r>
                  <a:rPr lang="en-US" sz="500" dirty="0">
                    <a:gradFill>
                      <a:gsLst>
                        <a:gs pos="7547">
                          <a:schemeClr val="tx1"/>
                        </a:gs>
                        <a:gs pos="28302">
                          <a:schemeClr val="tx1"/>
                        </a:gs>
                      </a:gsLst>
                      <a:lin ang="5400000" scaled="0"/>
                    </a:gradFill>
                    <a:ea typeface="Segoe UI" pitchFamily="34" charset="0"/>
                    <a:cs typeface="Segoe UI" pitchFamily="34" charset="0"/>
                  </a:rPr>
                  <a:t>R:</a:t>
                </a:r>
                <a:r>
                  <a:rPr lang="en-US" sz="500" baseline="0" dirty="0">
                    <a:gradFill>
                      <a:gsLst>
                        <a:gs pos="7547">
                          <a:schemeClr val="tx1"/>
                        </a:gs>
                        <a:gs pos="28302">
                          <a:schemeClr val="tx1"/>
                        </a:gs>
                      </a:gsLst>
                      <a:lin ang="5400000" scaled="0"/>
                    </a:gradFill>
                    <a:ea typeface="Segoe UI" pitchFamily="34" charset="0"/>
                    <a:cs typeface="Segoe UI" pitchFamily="34" charset="0"/>
                  </a:rPr>
                  <a:t>186 G:216 B:10</a:t>
                </a:r>
                <a:endParaRPr lang="en-US" sz="500" dirty="0">
                  <a:gradFill>
                    <a:gsLst>
                      <a:gs pos="7547">
                        <a:schemeClr val="tx1"/>
                      </a:gs>
                      <a:gs pos="28302">
                        <a:schemeClr val="tx1"/>
                      </a:gs>
                    </a:gsLst>
                    <a:lin ang="5400000" scaled="0"/>
                  </a:gradFill>
                  <a:ea typeface="Segoe UI" pitchFamily="34" charset="0"/>
                  <a:cs typeface="Segoe UI" pitchFamily="34" charset="0"/>
                </a:endParaRPr>
              </a:p>
            </p:txBody>
          </p:sp>
          <p:sp>
            <p:nvSpPr>
              <p:cNvPr id="19" name="Rectangle 18"/>
              <p:cNvSpPr/>
              <p:nvPr userDrawn="1"/>
            </p:nvSpPr>
            <p:spPr bwMode="auto">
              <a:xfrm>
                <a:off x="2505456" y="4882895"/>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76415">
                          <a:schemeClr val="bg1"/>
                        </a:gs>
                        <a:gs pos="52000">
                          <a:schemeClr val="bg1"/>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76415">
                          <a:schemeClr val="bg1"/>
                        </a:gs>
                        <a:gs pos="52000">
                          <a:schemeClr val="bg1"/>
                        </a:gs>
                      </a:gsLst>
                      <a:lin ang="5400000" scaled="0"/>
                    </a:gradFill>
                    <a:ea typeface="Segoe UI" pitchFamily="34" charset="0"/>
                    <a:cs typeface="Segoe UI" pitchFamily="34" charset="0"/>
                  </a:rPr>
                  <a:t>R:0</a:t>
                </a:r>
                <a:r>
                  <a:rPr lang="en-US" sz="500" baseline="0" dirty="0">
                    <a:gradFill>
                      <a:gsLst>
                        <a:gs pos="76415">
                          <a:schemeClr val="bg1"/>
                        </a:gs>
                        <a:gs pos="52000">
                          <a:schemeClr val="bg1"/>
                        </a:gs>
                      </a:gsLst>
                      <a:lin ang="5400000" scaled="0"/>
                    </a:gradFill>
                    <a:ea typeface="Segoe UI" pitchFamily="34" charset="0"/>
                    <a:cs typeface="Segoe UI" pitchFamily="34" charset="0"/>
                  </a:rPr>
                  <a:t> G:130 B:114</a:t>
                </a:r>
                <a:endParaRPr lang="en-US" sz="500" dirty="0">
                  <a:gradFill>
                    <a:gsLst>
                      <a:gs pos="76415">
                        <a:schemeClr val="bg1"/>
                      </a:gs>
                      <a:gs pos="52000">
                        <a:schemeClr val="bg1"/>
                      </a:gs>
                    </a:gsLst>
                    <a:lin ang="5400000" scaled="0"/>
                  </a:gradFill>
                  <a:ea typeface="Segoe UI" pitchFamily="34" charset="0"/>
                  <a:cs typeface="Segoe UI" pitchFamily="34" charset="0"/>
                </a:endParaRPr>
              </a:p>
            </p:txBody>
          </p:sp>
        </p:grpSp>
        <p:grpSp>
          <p:nvGrpSpPr>
            <p:cNvPr id="8" name="Group 7"/>
            <p:cNvGrpSpPr/>
            <p:nvPr userDrawn="1"/>
          </p:nvGrpSpPr>
          <p:grpSpPr>
            <a:xfrm rot="5400000">
              <a:off x="11412325" y="4270556"/>
              <a:ext cx="2703052" cy="289766"/>
              <a:chOff x="4476564" y="4543426"/>
              <a:chExt cx="2703052" cy="289766"/>
            </a:xfrm>
          </p:grpSpPr>
          <p:sp>
            <p:nvSpPr>
              <p:cNvPr id="11" name="Rectangle 10"/>
              <p:cNvSpPr/>
              <p:nvPr userDrawn="1"/>
            </p:nvSpPr>
            <p:spPr bwMode="auto">
              <a:xfrm>
                <a:off x="5395286" y="454342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lvl="0" defTabSz="932472" fontAlgn="base">
                  <a:lnSpc>
                    <a:spcPct val="100000"/>
                  </a:lnSpc>
                  <a:spcBef>
                    <a:spcPct val="0"/>
                  </a:spcBef>
                  <a:spcAft>
                    <a:spcPct val="0"/>
                  </a:spcAft>
                </a:pPr>
                <a:r>
                  <a:rPr lang="en-US" sz="500" b="1" baseline="0" dirty="0">
                    <a:gradFill>
                      <a:gsLst>
                        <a:gs pos="16981">
                          <a:schemeClr val="tx1"/>
                        </a:gs>
                        <a:gs pos="48000">
                          <a:schemeClr val="tx1"/>
                        </a:gs>
                      </a:gsLst>
                      <a:lin ang="5400000" scaled="0"/>
                    </a:gradFill>
                    <a:ea typeface="Segoe UI" pitchFamily="34" charset="0"/>
                    <a:cs typeface="Segoe UI" pitchFamily="34" charset="0"/>
                  </a:rPr>
                  <a:t>Light Blue</a:t>
                </a:r>
              </a:p>
              <a:p>
                <a:pPr lvl="0" defTabSz="932472" fontAlgn="base">
                  <a:lnSpc>
                    <a:spcPct val="100000"/>
                  </a:lnSpc>
                  <a:spcBef>
                    <a:spcPct val="0"/>
                  </a:spcBef>
                  <a:spcAft>
                    <a:spcPct val="0"/>
                  </a:spcAft>
                </a:pPr>
                <a:r>
                  <a:rPr lang="en-US" sz="500" b="1" baseline="0" dirty="0">
                    <a:gradFill>
                      <a:gsLst>
                        <a:gs pos="16981">
                          <a:schemeClr val="tx1"/>
                        </a:gs>
                        <a:gs pos="48000">
                          <a:schemeClr val="tx1"/>
                        </a:gs>
                      </a:gsLst>
                      <a:lin ang="5400000" scaled="0"/>
                    </a:gradFill>
                    <a:ea typeface="Segoe UI" pitchFamily="34" charset="0"/>
                    <a:cs typeface="Segoe UI" pitchFamily="34" charset="0"/>
                  </a:rPr>
                  <a:t>R:0 G:188 B:242</a:t>
                </a:r>
              </a:p>
            </p:txBody>
          </p:sp>
          <p:sp>
            <p:nvSpPr>
              <p:cNvPr id="12" name="Rectangle 11"/>
              <p:cNvSpPr/>
              <p:nvPr userDrawn="1"/>
            </p:nvSpPr>
            <p:spPr bwMode="auto">
              <a:xfrm>
                <a:off x="6309686" y="4543426"/>
                <a:ext cx="869930" cy="289766"/>
              </a:xfrm>
              <a:prstGeom prst="rect">
                <a:avLst/>
              </a:prstGeom>
              <a:solidFill>
                <a:srgbClr val="004B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G:75 B:80</a:t>
                </a:r>
              </a:p>
            </p:txBody>
          </p:sp>
          <p:sp>
            <p:nvSpPr>
              <p:cNvPr id="13" name="Rectangle 12"/>
              <p:cNvSpPr/>
              <p:nvPr userDrawn="1"/>
            </p:nvSpPr>
            <p:spPr bwMode="auto">
              <a:xfrm>
                <a:off x="4476564" y="4543426"/>
                <a:ext cx="869930" cy="289766"/>
              </a:xfrm>
              <a:prstGeom prst="rect">
                <a:avLst/>
              </a:prstGeom>
              <a:solidFill>
                <a:srgbClr val="9696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2830">
                          <a:schemeClr val="bg2">
                            <a:lumMod val="10000"/>
                          </a:schemeClr>
                        </a:gs>
                        <a:gs pos="16981">
                          <a:schemeClr val="bg2">
                            <a:lumMod val="10000"/>
                          </a:schemeClr>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830">
                          <a:schemeClr val="bg2">
                            <a:lumMod val="10000"/>
                          </a:schemeClr>
                        </a:gs>
                        <a:gs pos="16981">
                          <a:schemeClr val="bg2">
                            <a:lumMod val="10000"/>
                          </a:schemeClr>
                        </a:gs>
                      </a:gsLst>
                      <a:lin ang="5400000" scaled="0"/>
                    </a:gradFill>
                    <a:ea typeface="Segoe UI" pitchFamily="34" charset="0"/>
                    <a:cs typeface="Segoe UI" pitchFamily="34" charset="0"/>
                  </a:rPr>
                  <a:t>R:150</a:t>
                </a:r>
                <a:r>
                  <a:rPr lang="en-US" sz="500" baseline="0" dirty="0">
                    <a:gradFill>
                      <a:gsLst>
                        <a:gs pos="2830">
                          <a:schemeClr val="bg2">
                            <a:lumMod val="10000"/>
                          </a:schemeClr>
                        </a:gs>
                        <a:gs pos="16981">
                          <a:schemeClr val="bg2">
                            <a:lumMod val="10000"/>
                          </a:schemeClr>
                        </a:gs>
                      </a:gsLst>
                      <a:lin ang="5400000" scaled="0"/>
                    </a:gradFill>
                    <a:ea typeface="Segoe UI" pitchFamily="34" charset="0"/>
                    <a:cs typeface="Segoe UI" pitchFamily="34" charset="0"/>
                  </a:rPr>
                  <a:t> G:150 B:150</a:t>
                </a:r>
                <a:endParaRPr lang="en-US" sz="500" dirty="0">
                  <a:gradFill>
                    <a:gsLst>
                      <a:gs pos="2830">
                        <a:schemeClr val="bg2">
                          <a:lumMod val="10000"/>
                        </a:schemeClr>
                      </a:gs>
                      <a:gs pos="16981">
                        <a:schemeClr val="bg2">
                          <a:lumMod val="10000"/>
                        </a:schemeClr>
                      </a:gs>
                    </a:gsLst>
                    <a:lin ang="5400000" scaled="0"/>
                  </a:gradFill>
                  <a:ea typeface="Segoe UI" pitchFamily="34" charset="0"/>
                  <a:cs typeface="Segoe UI" pitchFamily="34" charset="0"/>
                </a:endParaRPr>
              </a:p>
            </p:txBody>
          </p:sp>
        </p:grpSp>
        <p:sp>
          <p:nvSpPr>
            <p:cNvPr id="9" name="TextBox 8"/>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10" name="TextBox 9"/>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pic>
        <p:nvPicPr>
          <p:cNvPr id="21" name="object 3" descr="object 3">
            <a:extLst>
              <a:ext uri="{FF2B5EF4-FFF2-40B4-BE49-F238E27FC236}">
                <a16:creationId xmlns:a16="http://schemas.microsoft.com/office/drawing/2014/main" id="{ED07FE4C-C6B5-2805-54E2-372049C162B2}"/>
              </a:ext>
            </a:extLst>
          </p:cNvPr>
          <p:cNvPicPr>
            <a:picLocks noChangeAspect="1"/>
          </p:cNvPicPr>
          <p:nvPr userDrawn="1"/>
        </p:nvPicPr>
        <p:blipFill rotWithShape="1">
          <a:blip r:embed="rId18" cstate="print">
            <a:extLst>
              <a:ext uri="{28A0092B-C50C-407E-A947-70E740481C1C}">
                <a14:useLocalDpi xmlns:a14="http://schemas.microsoft.com/office/drawing/2010/main"/>
              </a:ext>
            </a:extLst>
          </a:blip>
          <a:srcRect/>
          <a:stretch/>
        </p:blipFill>
        <p:spPr>
          <a:xfrm>
            <a:off x="0" y="6049961"/>
            <a:ext cx="12462953" cy="944564"/>
          </a:xfrm>
          <a:prstGeom prst="rect">
            <a:avLst/>
          </a:prstGeom>
          <a:ln w="12700" cap="flat">
            <a:noFill/>
            <a:miter lim="400000"/>
          </a:ln>
          <a:effectLst/>
        </p:spPr>
      </p:pic>
      <p:sp>
        <p:nvSpPr>
          <p:cNvPr id="3" name="object 10">
            <a:extLst>
              <a:ext uri="{FF2B5EF4-FFF2-40B4-BE49-F238E27FC236}">
                <a16:creationId xmlns:a16="http://schemas.microsoft.com/office/drawing/2014/main" id="{FDAC7605-1A2A-2BC3-3AC8-3BD446317472}"/>
              </a:ext>
            </a:extLst>
          </p:cNvPr>
          <p:cNvSpPr txBox="1"/>
          <p:nvPr userDrawn="1"/>
        </p:nvSpPr>
        <p:spPr>
          <a:xfrm>
            <a:off x="713677" y="6469062"/>
            <a:ext cx="2684147" cy="184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spcBef>
                <a:spcPts val="100"/>
              </a:spcBef>
              <a:defRPr sz="1300" spc="215">
                <a:solidFill>
                  <a:srgbClr val="3C474C"/>
                </a:solidFill>
                <a:latin typeface="Lucida Sans Unicode"/>
                <a:ea typeface="Lucida Sans Unicode"/>
                <a:cs typeface="Lucida Sans Unicode"/>
                <a:sym typeface="Lucida Sans Unicode"/>
              </a:defRPr>
            </a:pPr>
            <a:r>
              <a:rPr sz="1200" dirty="0">
                <a:solidFill>
                  <a:schemeClr val="bg1"/>
                </a:solidFill>
                <a:latin typeface="Poppins" pitchFamily="2" charset="77"/>
                <a:cs typeface="Poppins" pitchFamily="2" charset="77"/>
              </a:rPr>
              <a:t>@</a:t>
            </a:r>
            <a:r>
              <a:rPr sz="1200" spc="-65" dirty="0">
                <a:solidFill>
                  <a:schemeClr val="bg1"/>
                </a:solidFill>
                <a:latin typeface="Poppins" pitchFamily="2" charset="77"/>
                <a:cs typeface="Poppins" pitchFamily="2" charset="77"/>
              </a:rPr>
              <a:t> </a:t>
            </a:r>
            <a:r>
              <a:rPr sz="1200" spc="-50" dirty="0">
                <a:solidFill>
                  <a:schemeClr val="bg1"/>
                </a:solidFill>
                <a:latin typeface="Poppins" pitchFamily="2" charset="77"/>
                <a:cs typeface="Poppins" pitchFamily="2" charset="77"/>
              </a:rPr>
              <a:t>2023</a:t>
            </a:r>
            <a:r>
              <a:rPr sz="1200" spc="-65" dirty="0">
                <a:solidFill>
                  <a:schemeClr val="bg1"/>
                </a:solidFill>
                <a:latin typeface="Poppins" pitchFamily="2" charset="77"/>
                <a:cs typeface="Poppins" pitchFamily="2" charset="77"/>
              </a:rPr>
              <a:t> </a:t>
            </a:r>
            <a:r>
              <a:rPr sz="1200" spc="60" dirty="0">
                <a:solidFill>
                  <a:schemeClr val="bg1"/>
                </a:solidFill>
                <a:latin typeface="Poppins" pitchFamily="2" charset="77"/>
                <a:cs typeface="Poppins" pitchFamily="2" charset="77"/>
              </a:rPr>
              <a:t>Dynamic</a:t>
            </a:r>
            <a:r>
              <a:rPr sz="1200" spc="-65" dirty="0">
                <a:solidFill>
                  <a:schemeClr val="bg1"/>
                </a:solidFill>
                <a:latin typeface="Poppins" pitchFamily="2" charset="77"/>
                <a:cs typeface="Poppins" pitchFamily="2" charset="77"/>
              </a:rPr>
              <a:t> </a:t>
            </a:r>
            <a:r>
              <a:rPr sz="1200" spc="40" dirty="0">
                <a:solidFill>
                  <a:schemeClr val="bg1"/>
                </a:solidFill>
                <a:latin typeface="Poppins" pitchFamily="2" charset="77"/>
                <a:cs typeface="Poppins" pitchFamily="2" charset="77"/>
              </a:rPr>
              <a:t>Communities</a:t>
            </a:r>
          </a:p>
        </p:txBody>
      </p:sp>
      <p:pic>
        <p:nvPicPr>
          <p:cNvPr id="25" name="Picture 24">
            <a:extLst>
              <a:ext uri="{FF2B5EF4-FFF2-40B4-BE49-F238E27FC236}">
                <a16:creationId xmlns:a16="http://schemas.microsoft.com/office/drawing/2014/main" id="{C85F8AC8-55C1-1E94-6F6A-6F8EF7ACDFA7}"/>
              </a:ext>
            </a:extLst>
          </p:cNvPr>
          <p:cNvPicPr>
            <a:picLocks noChangeAspect="1"/>
          </p:cNvPicPr>
          <p:nvPr userDrawn="1"/>
        </p:nvPicPr>
        <p:blipFill>
          <a:blip r:embed="rId19"/>
          <a:stretch>
            <a:fillRect/>
          </a:stretch>
        </p:blipFill>
        <p:spPr>
          <a:xfrm>
            <a:off x="9364154" y="118013"/>
            <a:ext cx="3098800" cy="1104900"/>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5" r:id="rId1"/>
    <p:sldLayoutId id="2147484314" r:id="rId2"/>
    <p:sldLayoutId id="2147484339" r:id="rId3"/>
    <p:sldLayoutId id="2147484295" r:id="rId4"/>
    <p:sldLayoutId id="2147484340" r:id="rId5"/>
    <p:sldLayoutId id="2147484302" r:id="rId6"/>
    <p:sldLayoutId id="2147484245" r:id="rId7"/>
    <p:sldLayoutId id="2147484297" r:id="rId8"/>
    <p:sldLayoutId id="2147484264" r:id="rId9"/>
    <p:sldLayoutId id="2147484338" r:id="rId10"/>
    <p:sldLayoutId id="2147484263" r:id="rId11"/>
    <p:sldLayoutId id="2147484337" r:id="rId12"/>
    <p:sldLayoutId id="2147484342" r:id="rId13"/>
    <p:sldLayoutId id="2147484345" r:id="rId14"/>
  </p:sldLayoutIdLst>
  <p:transition>
    <p:fade/>
  </p:transition>
  <p:txStyles>
    <p:titleStyle>
      <a:lvl1pPr algn="l" defTabSz="932742" rtl="0" eaLnBrk="1" latinLnBrk="0" hangingPunct="1">
        <a:lnSpc>
          <a:spcPct val="90000"/>
        </a:lnSpc>
        <a:spcBef>
          <a:spcPct val="0"/>
        </a:spcBef>
        <a:buNone/>
        <a:defRPr lang="en-US" sz="40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Poppins" pitchFamily="2" charset="77"/>
          <a:ea typeface="+mn-ea"/>
          <a:cs typeface="Poppins" pitchFamily="2" charset="77"/>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Poppins" pitchFamily="2" charset="77"/>
          <a:ea typeface="+mn-ea"/>
          <a:cs typeface="Poppins" pitchFamily="2" charset="77"/>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Poppins" pitchFamily="2" charset="77"/>
          <a:ea typeface="+mn-ea"/>
          <a:cs typeface="Poppins" pitchFamily="2" charset="77"/>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33" userDrawn="1">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40" userDrawn="1">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miling for a picture">
            <a:extLst>
              <a:ext uri="{FF2B5EF4-FFF2-40B4-BE49-F238E27FC236}">
                <a16:creationId xmlns:a16="http://schemas.microsoft.com/office/drawing/2014/main" id="{0E7BE796-AF24-68E3-9E17-31AFA451F4A3}"/>
              </a:ext>
            </a:extLst>
          </p:cNvPr>
          <p:cNvPicPr>
            <a:picLocks noGrp="1" noChangeAspect="1"/>
          </p:cNvPicPr>
          <p:nvPr>
            <p:ph type="pic" sz="quarter" idx="11"/>
          </p:nvPr>
        </p:nvPicPr>
        <p:blipFill>
          <a:blip r:embed="rId2"/>
          <a:srcRect t="24" b="24"/>
          <a:stretch>
            <a:fillRect/>
          </a:stretch>
        </p:blipFill>
        <p:spPr/>
      </p:pic>
      <p:sp>
        <p:nvSpPr>
          <p:cNvPr id="4" name="Title 1">
            <a:extLst>
              <a:ext uri="{FF2B5EF4-FFF2-40B4-BE49-F238E27FC236}">
                <a16:creationId xmlns:a16="http://schemas.microsoft.com/office/drawing/2014/main" id="{42B2366D-BFAF-3931-A1E5-CC2A381E17DB}"/>
              </a:ext>
            </a:extLst>
          </p:cNvPr>
          <p:cNvSpPr>
            <a:spLocks noGrp="1"/>
          </p:cNvSpPr>
          <p:nvPr>
            <p:ph type="title"/>
          </p:nvPr>
        </p:nvSpPr>
        <p:spPr>
          <a:xfrm>
            <a:off x="579437" y="1287462"/>
            <a:ext cx="6077634" cy="2933700"/>
          </a:xfrm>
          <a:ln>
            <a:noFill/>
          </a:ln>
        </p:spPr>
        <p:txBody>
          <a:bodyPr/>
          <a:lstStyle>
            <a:lvl1pPr>
              <a:defRPr sz="4400"/>
            </a:lvl1pPr>
          </a:lstStyle>
          <a:p>
            <a:r>
              <a:rPr lang="en-US" b="1" dirty="0">
                <a:solidFill>
                  <a:srgbClr val="1E275C"/>
                </a:solidFill>
              </a:rPr>
              <a:t>Put the Pedal to the Metal with GP, Excel Tables, Database Queries, and Macros</a:t>
            </a:r>
          </a:p>
        </p:txBody>
      </p:sp>
      <p:sp>
        <p:nvSpPr>
          <p:cNvPr id="6" name="Title 1">
            <a:extLst>
              <a:ext uri="{FF2B5EF4-FFF2-40B4-BE49-F238E27FC236}">
                <a16:creationId xmlns:a16="http://schemas.microsoft.com/office/drawing/2014/main" id="{FCAF4FB3-8121-95A2-3B83-BAF8D07634E5}"/>
              </a:ext>
            </a:extLst>
          </p:cNvPr>
          <p:cNvSpPr txBox="1">
            <a:spLocks/>
          </p:cNvSpPr>
          <p:nvPr/>
        </p:nvSpPr>
        <p:spPr>
          <a:xfrm>
            <a:off x="6438125" y="5285033"/>
            <a:ext cx="5867400" cy="1565030"/>
          </a:xfrm>
          <a:prstGeom prst="rect">
            <a:avLst/>
          </a:prstGeom>
          <a:ln>
            <a:noFill/>
          </a:ln>
        </p:spPr>
        <p:txBody>
          <a:bodyPr vert="horz" wrap="square" lIns="146304" tIns="91440" rIns="146304" bIns="91440" rtlCol="0" anchor="ctr">
            <a:noAutofit/>
          </a:bodyPr>
          <a:lstStyle>
            <a:lvl1pPr algn="l" defTabSz="932742" rtl="0" eaLnBrk="1" latinLnBrk="0" hangingPunct="1">
              <a:lnSpc>
                <a:spcPct val="90000"/>
              </a:lnSpc>
              <a:spcBef>
                <a:spcPct val="0"/>
              </a:spcBef>
              <a:buNone/>
              <a:defRPr lang="en-US" sz="4400" b="1" i="0" kern="1200" cap="none" spc="-102" baseline="0">
                <a:ln w="3175">
                  <a:noFill/>
                </a:ln>
                <a:gradFill>
                  <a:gsLst>
                    <a:gs pos="1250">
                      <a:schemeClr val="tx1"/>
                    </a:gs>
                    <a:gs pos="100000">
                      <a:schemeClr val="tx1"/>
                    </a:gs>
                  </a:gsLst>
                  <a:lin ang="5400000" scaled="0"/>
                </a:gradFill>
                <a:effectLst/>
                <a:latin typeface="Poppins" pitchFamily="2" charset="77"/>
                <a:ea typeface="+mn-ea"/>
                <a:cs typeface="Poppins" pitchFamily="2" charset="77"/>
              </a:defRPr>
            </a:lvl1pPr>
          </a:lstStyle>
          <a:p>
            <a:pPr algn="ctr"/>
            <a:r>
              <a:rPr lang="en-US" dirty="0">
                <a:solidFill>
                  <a:schemeClr val="bg1"/>
                </a:solidFill>
              </a:rPr>
              <a:t>John Arnold</a:t>
            </a:r>
          </a:p>
          <a:p>
            <a:pPr algn="ctr"/>
            <a:r>
              <a:rPr lang="en-US" sz="2800" dirty="0">
                <a:solidFill>
                  <a:schemeClr val="bg1"/>
                </a:solidFill>
              </a:rPr>
              <a:t>Senior Software Engineer</a:t>
            </a:r>
          </a:p>
          <a:p>
            <a:pPr algn="ctr"/>
            <a:r>
              <a:rPr lang="en-US" sz="2800" dirty="0">
                <a:solidFill>
                  <a:schemeClr val="bg1"/>
                </a:solidFill>
              </a:rPr>
              <a:t>US Digital</a:t>
            </a:r>
          </a:p>
        </p:txBody>
      </p:sp>
      <p:sp>
        <p:nvSpPr>
          <p:cNvPr id="3" name="Title 1">
            <a:extLst>
              <a:ext uri="{FF2B5EF4-FFF2-40B4-BE49-F238E27FC236}">
                <a16:creationId xmlns:a16="http://schemas.microsoft.com/office/drawing/2014/main" id="{1D5BA08B-A0AF-FFFA-3E96-E78E0DC30D18}"/>
              </a:ext>
            </a:extLst>
          </p:cNvPr>
          <p:cNvSpPr txBox="1">
            <a:spLocks/>
          </p:cNvSpPr>
          <p:nvPr/>
        </p:nvSpPr>
        <p:spPr>
          <a:xfrm>
            <a:off x="2932306" y="6590078"/>
            <a:ext cx="1228531" cy="266701"/>
          </a:xfrm>
          <a:prstGeom prst="rect">
            <a:avLst/>
          </a:prstGeom>
          <a:ln>
            <a:noFill/>
          </a:ln>
        </p:spPr>
        <p:txBody>
          <a:bodyPr vert="horz" wrap="square" lIns="146304" tIns="91440" rIns="146304" bIns="91440" rtlCol="0" anchor="ctr">
            <a:noAutofit/>
          </a:bodyPr>
          <a:lstStyle>
            <a:lvl1pPr algn="l" defTabSz="932742" rtl="0" eaLnBrk="1" latinLnBrk="0" hangingPunct="1">
              <a:lnSpc>
                <a:spcPct val="90000"/>
              </a:lnSpc>
              <a:spcBef>
                <a:spcPct val="0"/>
              </a:spcBef>
              <a:buNone/>
              <a:defRPr lang="en-US" sz="4400" b="1" i="0" kern="1200" cap="none" spc="-102" baseline="0">
                <a:ln w="3175">
                  <a:noFill/>
                </a:ln>
                <a:gradFill>
                  <a:gsLst>
                    <a:gs pos="1250">
                      <a:schemeClr val="tx1"/>
                    </a:gs>
                    <a:gs pos="100000">
                      <a:schemeClr val="tx1"/>
                    </a:gs>
                  </a:gsLst>
                  <a:lin ang="5400000" scaled="0"/>
                </a:gradFill>
                <a:effectLst/>
                <a:latin typeface="Poppins" pitchFamily="2" charset="77"/>
                <a:ea typeface="+mn-ea"/>
                <a:cs typeface="Poppins" pitchFamily="2" charset="77"/>
              </a:defRPr>
            </a:lvl1pPr>
          </a:lstStyle>
          <a:p>
            <a:r>
              <a:rPr lang="en-US" sz="1200" b="0" dirty="0">
                <a:solidFill>
                  <a:srgbClr val="1E275C"/>
                </a:solidFill>
              </a:rPr>
              <a:t>Version 1.0</a:t>
            </a:r>
          </a:p>
        </p:txBody>
      </p:sp>
    </p:spTree>
    <p:extLst>
      <p:ext uri="{BB962C8B-B14F-4D97-AF65-F5344CB8AC3E}">
        <p14:creationId xmlns:p14="http://schemas.microsoft.com/office/powerpoint/2010/main" val="186037460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95664" y="1325562"/>
            <a:ext cx="12125563" cy="4724400"/>
          </a:xfrm>
        </p:spPr>
        <p:txBody>
          <a:bodyPr/>
          <a:lstStyle/>
          <a:p>
            <a:pPr>
              <a:buAutoNum type="arabicPeriod"/>
            </a:pPr>
            <a:r>
              <a:rPr lang="en-US" dirty="0"/>
              <a:t>Source Macro – Demo It!</a:t>
            </a:r>
          </a:p>
          <a:p>
            <a:pPr lvl="1">
              <a:buAutoNum type="arabicPeriod"/>
            </a:pPr>
            <a:r>
              <a:rPr lang="en-US" dirty="0"/>
              <a:t>Open GP and Record new macro to modify “one” record</a:t>
            </a:r>
          </a:p>
          <a:p>
            <a:pPr lvl="1">
              <a:buFont typeface="Arial" pitchFamily="34" charset="0"/>
              <a:buAutoNum type="arabicPeriod"/>
            </a:pPr>
            <a:r>
              <a:rPr lang="en-US" dirty="0"/>
              <a:t>Import the “one” macro into Replicator</a:t>
            </a:r>
          </a:p>
          <a:p>
            <a:pPr>
              <a:buAutoNum type="arabicPeriod"/>
            </a:pPr>
            <a:r>
              <a:rPr lang="en-US" dirty="0">
                <a:solidFill>
                  <a:schemeClr val="bg1">
                    <a:lumMod val="75000"/>
                  </a:schemeClr>
                </a:solidFill>
              </a:rPr>
              <a:t>Data – Refreshable Reports</a:t>
            </a:r>
          </a:p>
          <a:p>
            <a:pPr lvl="1">
              <a:buAutoNum type="arabicPeriod"/>
            </a:pPr>
            <a:r>
              <a:rPr lang="en-US" dirty="0">
                <a:solidFill>
                  <a:schemeClr val="bg1">
                    <a:lumMod val="75000"/>
                  </a:schemeClr>
                </a:solidFill>
              </a:rPr>
              <a:t>Create refreshable report</a:t>
            </a:r>
          </a:p>
          <a:p>
            <a:pPr lvl="2">
              <a:buAutoNum type="arabicPeriod"/>
            </a:pPr>
            <a:r>
              <a:rPr lang="en-US" dirty="0">
                <a:solidFill>
                  <a:schemeClr val="bg1">
                    <a:lumMod val="75000"/>
                  </a:schemeClr>
                </a:solidFill>
              </a:rPr>
              <a:t>Use RefreshableReportTemplate.xlsx (Download from Rnoldz.com)</a:t>
            </a:r>
          </a:p>
          <a:p>
            <a:pPr lvl="2">
              <a:buAutoNum type="arabicPeriod"/>
            </a:pPr>
            <a:r>
              <a:rPr lang="en-US" dirty="0">
                <a:solidFill>
                  <a:schemeClr val="bg1">
                    <a:lumMod val="75000"/>
                  </a:schemeClr>
                </a:solidFill>
              </a:rPr>
              <a:t>In Replicator, use “Replace Data Table” to import the refreshable report</a:t>
            </a:r>
          </a:p>
          <a:p>
            <a:pPr lvl="1">
              <a:buAutoNum type="arabicPeriod"/>
            </a:pPr>
            <a:r>
              <a:rPr lang="en-US" dirty="0">
                <a:solidFill>
                  <a:schemeClr val="bg1">
                    <a:lumMod val="75000"/>
                  </a:schemeClr>
                </a:solidFill>
              </a:rPr>
              <a:t>Add “Upper Case” columns to the Data  Table</a:t>
            </a:r>
          </a:p>
          <a:p>
            <a:pPr lvl="1">
              <a:buFont typeface="Arial" pitchFamily="34" charset="0"/>
              <a:buAutoNum type="arabicPeriod"/>
            </a:pPr>
            <a:r>
              <a:rPr lang="en-US" dirty="0">
                <a:solidFill>
                  <a:schemeClr val="bg1">
                    <a:lumMod val="75000"/>
                  </a:schemeClr>
                </a:solidFill>
              </a:rPr>
              <a:t>Map Columns in Macro to Data Table</a:t>
            </a:r>
          </a:p>
          <a:p>
            <a:pPr>
              <a:buAutoNum type="arabicPeriod"/>
            </a:pPr>
            <a:r>
              <a:rPr lang="en-US" dirty="0">
                <a:solidFill>
                  <a:schemeClr val="bg1">
                    <a:lumMod val="75000"/>
                  </a:schemeClr>
                </a:solidFill>
              </a:rPr>
              <a:t>Settings</a:t>
            </a:r>
          </a:p>
          <a:p>
            <a:pPr lvl="1">
              <a:buAutoNum type="arabicPeriod"/>
            </a:pPr>
            <a:r>
              <a:rPr lang="en-US" dirty="0">
                <a:solidFill>
                  <a:schemeClr val="bg1">
                    <a:lumMod val="75000"/>
                  </a:schemeClr>
                </a:solidFill>
              </a:rPr>
              <a:t>Set Header Lines and Filter Column</a:t>
            </a:r>
          </a:p>
          <a:p>
            <a:pPr>
              <a:buAutoNum type="arabicPeriod"/>
            </a:pP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Create the Replicator file</a:t>
            </a:r>
          </a:p>
        </p:txBody>
      </p:sp>
    </p:spTree>
    <p:extLst>
      <p:ext uri="{BB962C8B-B14F-4D97-AF65-F5344CB8AC3E}">
        <p14:creationId xmlns:p14="http://schemas.microsoft.com/office/powerpoint/2010/main" val="255903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32521"/>
            <a:ext cx="12125563" cy="4679341"/>
          </a:xfrm>
        </p:spPr>
        <p:txBody>
          <a:bodyPr/>
          <a:lstStyle/>
          <a:p>
            <a:pPr>
              <a:buFont typeface="Arial" pitchFamily="34" charset="0"/>
              <a:buAutoNum type="arabicPeriod"/>
            </a:pPr>
            <a:r>
              <a:rPr lang="en-US" dirty="0"/>
              <a:t>A macro contains instructions to tell GP what to do</a:t>
            </a:r>
          </a:p>
          <a:p>
            <a:pPr marL="342900" lvl="1" indent="0">
              <a:buNone/>
            </a:pPr>
            <a:r>
              <a:rPr lang="en-US" dirty="0"/>
              <a:t>	Open Window, Enter Data, Press Button…</a:t>
            </a:r>
          </a:p>
          <a:p>
            <a:pPr>
              <a:buFont typeface="Arial" pitchFamily="34" charset="0"/>
              <a:buAutoNum type="arabicPeriod"/>
            </a:pPr>
            <a:r>
              <a:rPr lang="en-US" dirty="0"/>
              <a:t>From GP, “Record Macro” will record actions to the Macro file</a:t>
            </a:r>
          </a:p>
          <a:p>
            <a:pPr marL="569913" lvl="1" indent="-227013">
              <a:buFont typeface="+mj-lt"/>
              <a:buAutoNum type="arabicPeriod"/>
            </a:pPr>
            <a:r>
              <a:rPr lang="en-US" dirty="0"/>
              <a:t>Main Window -&gt; Microsoft Dynamics GP -&gt; Tools -&gt; Macros -&gt; </a:t>
            </a:r>
          </a:p>
          <a:p>
            <a:pPr marL="569913" lvl="1" indent="-227013">
              <a:buFont typeface="+mj-lt"/>
              <a:buAutoNum type="arabicPeriod"/>
            </a:pPr>
            <a:r>
              <a:rPr lang="en-US" dirty="0"/>
              <a:t>Other Windows -&gt; Tools -&gt; Macro</a:t>
            </a:r>
          </a:p>
          <a:p>
            <a:pPr marL="571500" lvl="2" indent="342900">
              <a:buNone/>
              <a:tabLst>
                <a:tab pos="2289175" algn="l"/>
              </a:tabLst>
            </a:pPr>
            <a:r>
              <a:rPr lang="en-US" sz="2400" dirty="0"/>
              <a:t>Record	Alt+F8</a:t>
            </a:r>
          </a:p>
          <a:p>
            <a:pPr marL="571500" lvl="2" indent="342900">
              <a:buNone/>
              <a:tabLst>
                <a:tab pos="2289175" algn="l"/>
              </a:tabLst>
            </a:pPr>
            <a:r>
              <a:rPr lang="en-US" sz="2400" dirty="0"/>
              <a:t>Play	Ctrl+F8 – Control your GP with a Macro</a:t>
            </a:r>
          </a:p>
          <a:p>
            <a:pPr>
              <a:buFont typeface="Arial" pitchFamily="34" charset="0"/>
              <a:buAutoNum type="arabicPeriod"/>
            </a:pPr>
            <a:r>
              <a:rPr lang="en-US" dirty="0"/>
              <a:t>GP Macros are saved in plain text files</a:t>
            </a:r>
          </a:p>
          <a:p>
            <a:endParaRPr lang="en-US" sz="1800" dirty="0"/>
          </a:p>
          <a:p>
            <a:pPr marL="1146175" indent="-1146175">
              <a:buNone/>
            </a:pPr>
            <a:r>
              <a:rPr lang="en-US" dirty="0"/>
              <a:t>Note:	Be consistent on the location where the macros are recorded.  It makes it much easier when playing them back</a:t>
            </a:r>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Source Macro – Record in GP</a:t>
            </a:r>
          </a:p>
        </p:txBody>
      </p:sp>
    </p:spTree>
    <p:extLst>
      <p:ext uri="{BB962C8B-B14F-4D97-AF65-F5344CB8AC3E}">
        <p14:creationId xmlns:p14="http://schemas.microsoft.com/office/powerpoint/2010/main" val="1917313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349281" cy="4724400"/>
          </a:xfrm>
        </p:spPr>
        <p:txBody>
          <a:bodyPr/>
          <a:lstStyle/>
          <a:p>
            <a:pPr>
              <a:buAutoNum type="arabicPeriod"/>
            </a:pPr>
            <a:r>
              <a:rPr lang="en-US" dirty="0"/>
              <a:t>Log into GP</a:t>
            </a:r>
          </a:p>
          <a:p>
            <a:pPr>
              <a:buAutoNum type="arabicPeriod"/>
            </a:pPr>
            <a:r>
              <a:rPr lang="en-US" dirty="0"/>
              <a:t>Type Alt+F8 to start recording a macro from the main window</a:t>
            </a:r>
          </a:p>
          <a:p>
            <a:pPr>
              <a:buAutoNum type="arabicPeriod"/>
            </a:pPr>
            <a:r>
              <a:rPr lang="en-US" dirty="0"/>
              <a:t>Specify macro filename and location</a:t>
            </a:r>
          </a:p>
          <a:p>
            <a:pPr marL="342900" lvl="1" indent="0">
              <a:buNone/>
            </a:pPr>
            <a:r>
              <a:rPr lang="en-US" dirty="0"/>
              <a:t>Hint: Only one record is updated in macro, use the word “One” in the name</a:t>
            </a:r>
          </a:p>
          <a:p>
            <a:pPr>
              <a:buAutoNum type="arabicPeriod"/>
            </a:pPr>
            <a:r>
              <a:rPr lang="en-US" dirty="0"/>
              <a:t>Open Cards -&gt; Sales -&gt; Addresses</a:t>
            </a:r>
          </a:p>
          <a:p>
            <a:pPr>
              <a:buAutoNum type="arabicPeriod"/>
            </a:pPr>
            <a:r>
              <a:rPr lang="en-US" dirty="0"/>
              <a:t>Enter Customer ID and Address ID without using the lookup button</a:t>
            </a:r>
          </a:p>
          <a:p>
            <a:pPr>
              <a:buAutoNum type="arabicPeriod"/>
            </a:pPr>
            <a:r>
              <a:rPr lang="en-US" dirty="0"/>
              <a:t>Enter data into the Address1, Address2, and City</a:t>
            </a:r>
          </a:p>
          <a:p>
            <a:pPr>
              <a:buAutoNum type="arabicPeriod"/>
            </a:pPr>
            <a:r>
              <a:rPr lang="en-US" dirty="0"/>
              <a:t>Press the Save button</a:t>
            </a:r>
          </a:p>
          <a:p>
            <a:pPr>
              <a:buAutoNum type="arabicPeriod"/>
            </a:pPr>
            <a:r>
              <a:rPr lang="en-US" dirty="0"/>
              <a:t>Type Alt+F8 to stop the recording</a:t>
            </a:r>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Source Macro – Record Edit One Record</a:t>
            </a:r>
          </a:p>
        </p:txBody>
      </p:sp>
    </p:spTree>
    <p:extLst>
      <p:ext uri="{BB962C8B-B14F-4D97-AF65-F5344CB8AC3E}">
        <p14:creationId xmlns:p14="http://schemas.microsoft.com/office/powerpoint/2010/main" val="3984317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Edit One Record in Notepad</a:t>
            </a:r>
          </a:p>
        </p:txBody>
      </p:sp>
      <p:pic>
        <p:nvPicPr>
          <p:cNvPr id="9" name="Macro">
            <a:extLst>
              <a:ext uri="{FF2B5EF4-FFF2-40B4-BE49-F238E27FC236}">
                <a16:creationId xmlns:a16="http://schemas.microsoft.com/office/drawing/2014/main" id="{DA612252-C828-A5E6-95F1-E7D576F49EB3}"/>
              </a:ext>
            </a:extLst>
          </p:cNvPr>
          <p:cNvPicPr>
            <a:picLocks noChangeAspect="1"/>
          </p:cNvPicPr>
          <p:nvPr/>
        </p:nvPicPr>
        <p:blipFill>
          <a:blip r:embed="rId2"/>
          <a:srcRect/>
          <a:stretch/>
        </p:blipFill>
        <p:spPr>
          <a:xfrm>
            <a:off x="198437" y="1820862"/>
            <a:ext cx="11684151" cy="3894717"/>
          </a:xfrm>
          <a:prstGeom prst="rect">
            <a:avLst/>
          </a:prstGeom>
        </p:spPr>
      </p:pic>
    </p:spTree>
    <p:extLst>
      <p:ext uri="{BB962C8B-B14F-4D97-AF65-F5344CB8AC3E}">
        <p14:creationId xmlns:p14="http://schemas.microsoft.com/office/powerpoint/2010/main" val="643418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Edit One Record in Notepad++</a:t>
            </a:r>
          </a:p>
        </p:txBody>
      </p:sp>
      <p:pic>
        <p:nvPicPr>
          <p:cNvPr id="9" name="Macro">
            <a:extLst>
              <a:ext uri="{FF2B5EF4-FFF2-40B4-BE49-F238E27FC236}">
                <a16:creationId xmlns:a16="http://schemas.microsoft.com/office/drawing/2014/main" id="{DA612252-C828-A5E6-95F1-E7D576F49EB3}"/>
              </a:ext>
            </a:extLst>
          </p:cNvPr>
          <p:cNvPicPr>
            <a:picLocks noChangeAspect="1"/>
          </p:cNvPicPr>
          <p:nvPr/>
        </p:nvPicPr>
        <p:blipFill>
          <a:blip r:embed="rId2"/>
          <a:stretch>
            <a:fillRect/>
          </a:stretch>
        </p:blipFill>
        <p:spPr>
          <a:xfrm>
            <a:off x="243888" y="1820862"/>
            <a:ext cx="11948697" cy="3894717"/>
          </a:xfrm>
          <a:prstGeom prst="rect">
            <a:avLst/>
          </a:prstGeom>
        </p:spPr>
      </p:pic>
      <p:sp>
        <p:nvSpPr>
          <p:cNvPr id="10" name="Title 2">
            <a:extLst>
              <a:ext uri="{FF2B5EF4-FFF2-40B4-BE49-F238E27FC236}">
                <a16:creationId xmlns:a16="http://schemas.microsoft.com/office/drawing/2014/main" id="{785D04F1-3434-B4E7-5F46-7C22392EC14F}"/>
              </a:ext>
            </a:extLst>
          </p:cNvPr>
          <p:cNvSpPr txBox="1">
            <a:spLocks/>
          </p:cNvSpPr>
          <p:nvPr/>
        </p:nvSpPr>
        <p:spPr>
          <a:xfrm>
            <a:off x="226425" y="1820861"/>
            <a:ext cx="11948697" cy="3894717"/>
          </a:xfrm>
          <a:prstGeom prst="rect">
            <a:avLst/>
          </a:prstGeom>
          <a:solidFill>
            <a:schemeClr val="bg1">
              <a:alpha val="10000"/>
            </a:schemeClr>
          </a:solidFill>
          <a:ln>
            <a:noFill/>
          </a:ln>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3600" b="1" i="0" kern="1200" cap="none" spc="-102" baseline="0">
                <a:ln w="3175">
                  <a:noFill/>
                </a:ln>
                <a:solidFill>
                  <a:schemeClr val="bg1"/>
                </a:solidFill>
                <a:effectLst/>
                <a:latin typeface="Poppins" pitchFamily="2" charset="77"/>
                <a:ea typeface="+mn-ea"/>
                <a:cs typeface="Poppins" pitchFamily="2" charset="77"/>
              </a:defRPr>
            </a:lvl1pPr>
          </a:lstStyle>
          <a:p>
            <a:pPr algn="r"/>
            <a:r>
              <a:rPr lang="en-US" sz="4000" dirty="0">
                <a:solidFill>
                  <a:srgbClr val="002060"/>
                </a:solidFill>
              </a:rPr>
              <a:t>Open Customer Address Window</a:t>
            </a:r>
          </a:p>
          <a:p>
            <a:pPr algn="r"/>
            <a:r>
              <a:rPr lang="en-US" sz="4000" dirty="0">
                <a:solidFill>
                  <a:srgbClr val="002060"/>
                </a:solidFill>
              </a:rPr>
              <a:t>Enter Customer ID</a:t>
            </a:r>
          </a:p>
          <a:p>
            <a:pPr algn="r"/>
            <a:r>
              <a:rPr lang="en-US" sz="4000" dirty="0">
                <a:solidFill>
                  <a:srgbClr val="002060"/>
                </a:solidFill>
              </a:rPr>
              <a:t>Enter Address ID</a:t>
            </a:r>
          </a:p>
          <a:p>
            <a:pPr algn="r"/>
            <a:r>
              <a:rPr lang="en-US" sz="4000" dirty="0">
                <a:solidFill>
                  <a:srgbClr val="002060"/>
                </a:solidFill>
              </a:rPr>
              <a:t>Enter Address 1</a:t>
            </a:r>
          </a:p>
          <a:p>
            <a:pPr algn="r"/>
            <a:r>
              <a:rPr lang="en-US" sz="4000" dirty="0">
                <a:solidFill>
                  <a:srgbClr val="002060"/>
                </a:solidFill>
              </a:rPr>
              <a:t>Enter Address 2</a:t>
            </a:r>
          </a:p>
          <a:p>
            <a:pPr algn="r"/>
            <a:r>
              <a:rPr lang="en-US" sz="4000" dirty="0">
                <a:solidFill>
                  <a:srgbClr val="002060"/>
                </a:solidFill>
              </a:rPr>
              <a:t>			Enter City</a:t>
            </a:r>
          </a:p>
          <a:p>
            <a:pPr algn="r"/>
            <a:r>
              <a:rPr lang="en-US" sz="4000" dirty="0">
                <a:solidFill>
                  <a:srgbClr val="002060"/>
                </a:solidFill>
              </a:rPr>
              <a:t>Save</a:t>
            </a:r>
          </a:p>
          <a:p>
            <a:endParaRPr lang="en-US" sz="4000" dirty="0">
              <a:solidFill>
                <a:srgbClr val="002060"/>
              </a:solidFill>
            </a:endParaRPr>
          </a:p>
          <a:p>
            <a:endParaRPr lang="en-US" sz="4000" dirty="0">
              <a:solidFill>
                <a:srgbClr val="002060"/>
              </a:solidFill>
            </a:endParaRPr>
          </a:p>
        </p:txBody>
      </p:sp>
    </p:spTree>
    <p:extLst>
      <p:ext uri="{BB962C8B-B14F-4D97-AF65-F5344CB8AC3E}">
        <p14:creationId xmlns:p14="http://schemas.microsoft.com/office/powerpoint/2010/main" val="78955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287462"/>
            <a:ext cx="12349281" cy="4724400"/>
          </a:xfrm>
        </p:spPr>
        <p:txBody>
          <a:bodyPr/>
          <a:lstStyle/>
          <a:p>
            <a:pPr>
              <a:buAutoNum type="arabicPeriod"/>
            </a:pPr>
            <a:r>
              <a:rPr lang="en-US" dirty="0"/>
              <a:t>Examine Macro in Notepad++ </a:t>
            </a:r>
          </a:p>
          <a:p>
            <a:pPr marL="558800" lvl="2" indent="-214313">
              <a:buNone/>
            </a:pPr>
            <a:r>
              <a:rPr lang="en-US" dirty="0"/>
              <a:t>Link to download at Rnoldz.com </a:t>
            </a:r>
          </a:p>
          <a:p>
            <a:pPr>
              <a:buAutoNum type="arabicPeriod"/>
            </a:pPr>
            <a:r>
              <a:rPr lang="en-US" dirty="0"/>
              <a:t>Import the GP Macro.xml language file into Notepad++</a:t>
            </a:r>
          </a:p>
          <a:p>
            <a:pPr marL="558800" lvl="2" indent="-214313">
              <a:buNone/>
            </a:pPr>
            <a:r>
              <a:rPr lang="en-US" dirty="0"/>
              <a:t>This only needs to be done once</a:t>
            </a:r>
          </a:p>
          <a:p>
            <a:pPr marL="558800" lvl="2" indent="-214313">
              <a:buNone/>
            </a:pPr>
            <a:r>
              <a:rPr lang="en-US" dirty="0"/>
              <a:t>Download from Rnoldz.com</a:t>
            </a:r>
          </a:p>
          <a:p>
            <a:pPr marL="558800" lvl="2" indent="-214313">
              <a:buNone/>
            </a:pPr>
            <a:r>
              <a:rPr lang="en-US" dirty="0"/>
              <a:t>Language Menu -&gt; User Defined Language -&gt; Open User Defined Language folder…</a:t>
            </a:r>
          </a:p>
          <a:p>
            <a:pPr marL="558800" lvl="2" indent="-214313">
              <a:buNone/>
            </a:pPr>
            <a:r>
              <a:rPr lang="en-US" dirty="0"/>
              <a:t>Copy “GP Macro.xml” to this folder and Restart Notepad++</a:t>
            </a:r>
          </a:p>
          <a:p>
            <a:pPr>
              <a:buFont typeface="Arial" pitchFamily="34" charset="0"/>
              <a:buAutoNum type="arabicPeriod"/>
            </a:pPr>
            <a:r>
              <a:rPr lang="en-US" dirty="0"/>
              <a:t>Associate .mac file to “open with“ Notepad++</a:t>
            </a:r>
          </a:p>
          <a:p>
            <a:pPr marL="558800" lvl="2" indent="-214313">
              <a:buNone/>
            </a:pPr>
            <a:r>
              <a:rPr lang="en-US" dirty="0"/>
              <a:t>This only needs to be done once</a:t>
            </a:r>
          </a:p>
          <a:p>
            <a:pPr>
              <a:buFont typeface="Arial" pitchFamily="34" charset="0"/>
              <a:buAutoNum type="arabicPeriod"/>
            </a:pPr>
            <a:r>
              <a:rPr lang="en-US" dirty="0"/>
              <a:t>Import macro into Replicator</a:t>
            </a:r>
          </a:p>
          <a:p>
            <a:pPr marL="558800" lvl="2" indent="-214313">
              <a:buNone/>
            </a:pPr>
            <a:r>
              <a:rPr lang="en-US" dirty="0"/>
              <a:t>Download from Rnoldz.com</a:t>
            </a:r>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Source Macro – Edit One Record</a:t>
            </a:r>
          </a:p>
        </p:txBody>
      </p:sp>
    </p:spTree>
    <p:extLst>
      <p:ext uri="{BB962C8B-B14F-4D97-AF65-F5344CB8AC3E}">
        <p14:creationId xmlns:p14="http://schemas.microsoft.com/office/powerpoint/2010/main" val="35739606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95664" y="1325562"/>
            <a:ext cx="12125563" cy="4724400"/>
          </a:xfrm>
        </p:spPr>
        <p:txBody>
          <a:bodyPr/>
          <a:lstStyle/>
          <a:p>
            <a:pPr>
              <a:buAutoNum type="arabicPeriod"/>
            </a:pPr>
            <a:r>
              <a:rPr lang="en-US" dirty="0">
                <a:solidFill>
                  <a:schemeClr val="bg1">
                    <a:lumMod val="75000"/>
                  </a:schemeClr>
                </a:solidFill>
              </a:rPr>
              <a:t>Source Macro</a:t>
            </a:r>
          </a:p>
          <a:p>
            <a:pPr lvl="1">
              <a:buAutoNum type="arabicPeriod"/>
            </a:pPr>
            <a:r>
              <a:rPr lang="en-US" dirty="0">
                <a:solidFill>
                  <a:schemeClr val="bg1">
                    <a:lumMod val="75000"/>
                  </a:schemeClr>
                </a:solidFill>
              </a:rPr>
              <a:t>Open GP and Record new macro to modify “one” record</a:t>
            </a:r>
          </a:p>
          <a:p>
            <a:pPr lvl="1">
              <a:buFont typeface="Arial" pitchFamily="34" charset="0"/>
              <a:buAutoNum type="arabicPeriod"/>
            </a:pPr>
            <a:r>
              <a:rPr lang="en-US" dirty="0">
                <a:solidFill>
                  <a:schemeClr val="bg1">
                    <a:lumMod val="75000"/>
                  </a:schemeClr>
                </a:solidFill>
              </a:rPr>
              <a:t>Import the “one” macro into Replicator</a:t>
            </a:r>
          </a:p>
          <a:p>
            <a:pPr>
              <a:buAutoNum type="arabicPeriod"/>
            </a:pPr>
            <a:r>
              <a:rPr lang="en-US" dirty="0"/>
              <a:t>Data – Refreshable Reports – Demo It!</a:t>
            </a:r>
          </a:p>
          <a:p>
            <a:pPr lvl="1">
              <a:buAutoNum type="arabicPeriod"/>
            </a:pPr>
            <a:r>
              <a:rPr lang="en-US" dirty="0"/>
              <a:t>Create refreshable report</a:t>
            </a:r>
          </a:p>
          <a:p>
            <a:pPr lvl="2">
              <a:buAutoNum type="arabicPeriod"/>
            </a:pPr>
            <a:r>
              <a:rPr lang="en-US" dirty="0"/>
              <a:t>Get RefreshableReportTemplate.xlsx and update (Download from Rnoldz.com)</a:t>
            </a:r>
          </a:p>
          <a:p>
            <a:pPr lvl="2">
              <a:buAutoNum type="arabicPeriod"/>
            </a:pPr>
            <a:r>
              <a:rPr lang="en-US" dirty="0"/>
              <a:t>In Replicator, use “Replace Data Table…” to import the refreshable report</a:t>
            </a:r>
          </a:p>
          <a:p>
            <a:pPr lvl="1">
              <a:buAutoNum type="arabicPeriod"/>
            </a:pPr>
            <a:r>
              <a:rPr lang="en-US" dirty="0"/>
              <a:t>Add “Upper Case” columns to the Data  Table</a:t>
            </a:r>
          </a:p>
          <a:p>
            <a:pPr lvl="1">
              <a:buAutoNum type="arabicPeriod"/>
            </a:pPr>
            <a:r>
              <a:rPr lang="en-US" dirty="0"/>
              <a:t>Map Columns in Macro to Data Table</a:t>
            </a:r>
          </a:p>
          <a:p>
            <a:pPr>
              <a:buAutoNum type="arabicPeriod"/>
            </a:pPr>
            <a:r>
              <a:rPr lang="en-US" dirty="0">
                <a:solidFill>
                  <a:schemeClr val="bg1">
                    <a:lumMod val="75000"/>
                  </a:schemeClr>
                </a:solidFill>
              </a:rPr>
              <a:t>Settings</a:t>
            </a:r>
          </a:p>
          <a:p>
            <a:pPr lvl="1">
              <a:buAutoNum type="arabicPeriod"/>
            </a:pPr>
            <a:r>
              <a:rPr lang="en-US" dirty="0">
                <a:solidFill>
                  <a:schemeClr val="bg1">
                    <a:lumMod val="75000"/>
                  </a:schemeClr>
                </a:solidFill>
              </a:rPr>
              <a:t>Set Header Lines and Filter Column</a:t>
            </a:r>
          </a:p>
          <a:p>
            <a:pPr>
              <a:buAutoNum type="arabicPeriod"/>
            </a:pP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Creating the Replicator file</a:t>
            </a:r>
          </a:p>
        </p:txBody>
      </p:sp>
    </p:spTree>
    <p:extLst>
      <p:ext uri="{BB962C8B-B14F-4D97-AF65-F5344CB8AC3E}">
        <p14:creationId xmlns:p14="http://schemas.microsoft.com/office/powerpoint/2010/main" val="26060818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marL="0" indent="0">
              <a:buNone/>
            </a:pPr>
            <a:r>
              <a:rPr lang="en-US" dirty="0"/>
              <a:t>Configure RefreshableReportTemplate.xls</a:t>
            </a:r>
          </a:p>
          <a:p>
            <a:pPr lvl="1">
              <a:buAutoNum type="arabicPeriod"/>
            </a:pPr>
            <a:r>
              <a:rPr lang="en-US" dirty="0"/>
              <a:t>This only needs to be done once</a:t>
            </a:r>
          </a:p>
          <a:p>
            <a:pPr lvl="1">
              <a:buFont typeface="Arial" pitchFamily="34" charset="0"/>
              <a:buAutoNum type="arabicPeriod"/>
            </a:pPr>
            <a:r>
              <a:rPr lang="en-US" dirty="0"/>
              <a:t>Download from Rnoldz.com</a:t>
            </a:r>
          </a:p>
          <a:p>
            <a:pPr lvl="1">
              <a:buAutoNum type="arabicPeriod"/>
            </a:pPr>
            <a:r>
              <a:rPr lang="en-US" dirty="0"/>
              <a:t>The spreadsheet contains four worksheets for zero to three parameters</a:t>
            </a:r>
          </a:p>
          <a:p>
            <a:pPr lvl="1">
              <a:buAutoNum type="arabicPeriod"/>
            </a:pPr>
            <a:r>
              <a:rPr lang="en-US" dirty="0"/>
              <a:t>Update all four Queries &amp; Connections under the Data Tab</a:t>
            </a:r>
          </a:p>
          <a:p>
            <a:pPr lvl="2">
              <a:buAutoNum type="arabicPeriod"/>
            </a:pPr>
            <a:r>
              <a:rPr lang="en-US" dirty="0"/>
              <a:t>Right click and select “Properties…” on each of the four Connections</a:t>
            </a:r>
          </a:p>
          <a:p>
            <a:pPr lvl="2">
              <a:buAutoNum type="arabicPeriod"/>
            </a:pPr>
            <a:r>
              <a:rPr lang="en-US" dirty="0"/>
              <a:t>Click on the Definition Tab to update the Connection String</a:t>
            </a:r>
          </a:p>
          <a:p>
            <a:pPr marL="800100" lvl="3" indent="0">
              <a:buNone/>
            </a:pPr>
            <a:r>
              <a:rPr lang="en-US" dirty="0"/>
              <a:t>DRIVER=SQL Server; SERVER=</a:t>
            </a:r>
            <a:r>
              <a:rPr lang="en-US" b="1" dirty="0">
                <a:solidFill>
                  <a:schemeClr val="accent5">
                    <a:lumMod val="60000"/>
                    <a:lumOff val="40000"/>
                  </a:schemeClr>
                </a:solidFill>
                <a:highlight>
                  <a:srgbClr val="FFFF00"/>
                </a:highlight>
              </a:rPr>
              <a:t>GP</a:t>
            </a:r>
            <a:r>
              <a:rPr lang="en-US" dirty="0"/>
              <a:t>; UID=</a:t>
            </a:r>
            <a:r>
              <a:rPr lang="en-US" dirty="0" err="1"/>
              <a:t>YourUser</a:t>
            </a:r>
            <a:r>
              <a:rPr lang="en-US" dirty="0"/>
              <a:t>; </a:t>
            </a:r>
            <a:r>
              <a:rPr lang="en-US" dirty="0" err="1"/>
              <a:t>Trusted_Connection</a:t>
            </a:r>
            <a:r>
              <a:rPr lang="en-US" dirty="0"/>
              <a:t>=Yes; APP=Microsoft Office 2016; WSID=</a:t>
            </a:r>
            <a:r>
              <a:rPr lang="en-US" dirty="0" err="1"/>
              <a:t>YourComputer</a:t>
            </a:r>
            <a:r>
              <a:rPr lang="en-US" dirty="0"/>
              <a:t>; DATABASE=</a:t>
            </a:r>
            <a:r>
              <a:rPr lang="en-US" b="1" dirty="0">
                <a:solidFill>
                  <a:schemeClr val="accent5">
                    <a:lumMod val="60000"/>
                    <a:lumOff val="40000"/>
                  </a:schemeClr>
                </a:solidFill>
                <a:highlight>
                  <a:srgbClr val="FFFF00"/>
                </a:highlight>
              </a:rPr>
              <a:t>TWO</a:t>
            </a:r>
          </a:p>
          <a:p>
            <a:pPr lvl="3">
              <a:buAutoNum type="arabicPeriod"/>
            </a:pPr>
            <a:r>
              <a:rPr lang="en-US" dirty="0"/>
              <a:t>Change SERVER= your DB server’s name – </a:t>
            </a:r>
            <a:r>
              <a:rPr lang="en-US" b="1" dirty="0"/>
              <a:t>GP is a great DNS entry the IT Folks should setup!</a:t>
            </a:r>
          </a:p>
          <a:p>
            <a:pPr lvl="3">
              <a:buAutoNum type="arabicPeriod"/>
            </a:pPr>
            <a:r>
              <a:rPr lang="en-US" dirty="0"/>
              <a:t>Change DATABASE= your database’s name</a:t>
            </a:r>
          </a:p>
          <a:p>
            <a:pPr lvl="1">
              <a:buAutoNum type="arabicPeriod"/>
            </a:pPr>
            <a:r>
              <a:rPr lang="en-US" dirty="0"/>
              <a:t>Save spreadsheet</a:t>
            </a:r>
          </a:p>
          <a:p>
            <a:pPr lvl="1">
              <a:buAutoNum type="arabicPeriod"/>
            </a:pPr>
            <a:endParaRPr lang="en-US" dirty="0"/>
          </a:p>
          <a:p>
            <a:pPr lvl="1">
              <a:buAutoNum type="arabicPeriod"/>
            </a:pPr>
            <a:endParaRPr lang="en-US" dirty="0"/>
          </a:p>
          <a:p>
            <a:pPr lvl="1">
              <a:buAutoNum type="arabicPeriod"/>
            </a:pPr>
            <a:endParaRPr lang="en-US" dirty="0"/>
          </a:p>
          <a:p>
            <a:pPr lvl="1">
              <a:buAutoNum type="arabicPeriod"/>
            </a:pPr>
            <a:endParaRPr lang="en-US" dirty="0"/>
          </a:p>
          <a:p>
            <a:pPr lvl="1">
              <a:buAutoNum type="arabicPeriod"/>
            </a:pP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Data – Refreshable Reports</a:t>
            </a:r>
          </a:p>
        </p:txBody>
      </p:sp>
    </p:spTree>
    <p:extLst>
      <p:ext uri="{BB962C8B-B14F-4D97-AF65-F5344CB8AC3E}">
        <p14:creationId xmlns:p14="http://schemas.microsoft.com/office/powerpoint/2010/main" val="8111412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marL="0" indent="0">
              <a:buNone/>
            </a:pPr>
            <a:r>
              <a:rPr lang="en-US" dirty="0"/>
              <a:t>Create new Refreshable Report</a:t>
            </a:r>
          </a:p>
          <a:p>
            <a:pPr lvl="1">
              <a:buAutoNum type="arabicPeriod"/>
            </a:pPr>
            <a:r>
              <a:rPr lang="en-US" dirty="0"/>
              <a:t>Open the newly configured RefreshableReportTemplate.xls</a:t>
            </a:r>
          </a:p>
          <a:p>
            <a:pPr lvl="1">
              <a:buAutoNum type="arabicPeriod"/>
            </a:pPr>
            <a:r>
              <a:rPr lang="en-US" dirty="0"/>
              <a:t>Right click on the appropriate tap and select “Move or Copy…”</a:t>
            </a:r>
          </a:p>
          <a:p>
            <a:pPr lvl="2">
              <a:buAutoNum type="arabicPeriod"/>
            </a:pPr>
            <a:r>
              <a:rPr lang="en-US" dirty="0"/>
              <a:t>Select “(new workbook)” in the “To book:”</a:t>
            </a:r>
          </a:p>
          <a:p>
            <a:pPr lvl="2">
              <a:buAutoNum type="arabicPeriod"/>
            </a:pPr>
            <a:r>
              <a:rPr lang="en-US" dirty="0"/>
              <a:t>Check “Create a Copy” and then press the “OK” button</a:t>
            </a:r>
          </a:p>
          <a:p>
            <a:pPr lvl="1">
              <a:buAutoNum type="arabicPeriod"/>
            </a:pPr>
            <a:r>
              <a:rPr lang="en-US" dirty="0"/>
              <a:t>In the Connection Properties, set:</a:t>
            </a:r>
          </a:p>
          <a:p>
            <a:pPr lvl="2">
              <a:buAutoNum type="arabicPeriod"/>
            </a:pPr>
            <a:r>
              <a:rPr lang="en-US" dirty="0"/>
              <a:t>Connection name: 	_ja_RM00102SelectAll </a:t>
            </a:r>
          </a:p>
          <a:p>
            <a:pPr lvl="2">
              <a:buFont typeface="Arial" pitchFamily="34" charset="0"/>
              <a:buAutoNum type="arabicPeriod"/>
            </a:pPr>
            <a:r>
              <a:rPr lang="en-US" dirty="0"/>
              <a:t>Command Text: 	EXEC _ja_RM00102SelectAll </a:t>
            </a:r>
          </a:p>
          <a:p>
            <a:pPr lvl="1">
              <a:buAutoNum type="arabicPeriod"/>
            </a:pPr>
            <a:r>
              <a:rPr lang="en-US" dirty="0"/>
              <a:t>Close RefreshableReportTemplate.xls</a:t>
            </a:r>
          </a:p>
          <a:p>
            <a:pPr lvl="1">
              <a:buAutoNum type="arabicPeriod"/>
            </a:pPr>
            <a:r>
              <a:rPr lang="en-US" dirty="0"/>
              <a:t>In Replicator.xlsx, click “Replace Data Table…” and highlight new worksheet</a:t>
            </a:r>
          </a:p>
          <a:p>
            <a:pPr lvl="1">
              <a:buAutoNum type="arabicPeriod"/>
            </a:pPr>
            <a:r>
              <a:rPr lang="en-US" dirty="0"/>
              <a:t>Press the “Replace Table” button to import the refreshable report</a:t>
            </a:r>
          </a:p>
          <a:p>
            <a:pPr lvl="1">
              <a:buAutoNum type="arabicPeriod"/>
            </a:pPr>
            <a:r>
              <a:rPr lang="en-US" dirty="0"/>
              <a:t>Close the new worksheet – no need to save </a:t>
            </a:r>
          </a:p>
          <a:p>
            <a:pPr lvl="1">
              <a:buAutoNum type="arabicPeriod"/>
            </a:pPr>
            <a:endParaRPr lang="en-US" dirty="0"/>
          </a:p>
          <a:p>
            <a:pPr lvl="1">
              <a:buAutoNum type="arabicPeriod"/>
            </a:pPr>
            <a:endParaRPr lang="en-US" dirty="0"/>
          </a:p>
          <a:p>
            <a:pPr lvl="1">
              <a:buAutoNum type="arabicPeriod"/>
            </a:pPr>
            <a:endParaRPr lang="en-US" dirty="0"/>
          </a:p>
          <a:p>
            <a:pPr lvl="1">
              <a:buAutoNum type="arabicPeriod"/>
            </a:pP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Data – Connect to Database</a:t>
            </a:r>
          </a:p>
        </p:txBody>
      </p:sp>
    </p:spTree>
    <p:extLst>
      <p:ext uri="{BB962C8B-B14F-4D97-AF65-F5344CB8AC3E}">
        <p14:creationId xmlns:p14="http://schemas.microsoft.com/office/powerpoint/2010/main" val="141378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a:buAutoNum type="arabicPeriod"/>
            </a:pPr>
            <a:r>
              <a:rPr lang="en-US" dirty="0"/>
              <a:t>Add UAddress1, UAddress2, </a:t>
            </a:r>
            <a:r>
              <a:rPr lang="en-US" dirty="0" err="1"/>
              <a:t>UCity</a:t>
            </a:r>
            <a:r>
              <a:rPr lang="en-US" dirty="0"/>
              <a:t>, and Update columns</a:t>
            </a:r>
          </a:p>
          <a:p>
            <a:pPr>
              <a:buAutoNum type="arabicPeriod"/>
            </a:pPr>
            <a:r>
              <a:rPr lang="en-US" dirty="0"/>
              <a:t>Add these formulas to the new address columns</a:t>
            </a:r>
          </a:p>
          <a:p>
            <a:pPr marL="342900" lvl="1" indent="571500">
              <a:buNone/>
            </a:pPr>
            <a:r>
              <a:rPr lang="en-US" dirty="0"/>
              <a:t>=UPPER(ADDRESS1)</a:t>
            </a:r>
          </a:p>
          <a:p>
            <a:pPr marL="342900" lvl="1" indent="571500">
              <a:buNone/>
            </a:pPr>
            <a:r>
              <a:rPr lang="en-US" dirty="0"/>
              <a:t>=UPPER(ADDRESS2)</a:t>
            </a:r>
          </a:p>
          <a:p>
            <a:pPr marL="342900" lvl="1" indent="571500">
              <a:buNone/>
            </a:pPr>
            <a:r>
              <a:rPr lang="en-US" dirty="0"/>
              <a:t>=UPPER(CITY)</a:t>
            </a:r>
          </a:p>
          <a:p>
            <a:pPr marL="344488" indent="-344488">
              <a:buFont typeface="+mj-lt"/>
              <a:buAutoNum type="arabicPeriod"/>
            </a:pPr>
            <a:r>
              <a:rPr lang="en-US" dirty="0"/>
              <a:t>Add formula to know when the address needs to be updated</a:t>
            </a:r>
          </a:p>
          <a:p>
            <a:pPr marL="342900" lvl="1" indent="0">
              <a:buNone/>
              <a:tabLst>
                <a:tab pos="914400" algn="l"/>
                <a:tab pos="1884363" algn="l"/>
                <a:tab pos="2286000" algn="l"/>
              </a:tabLst>
            </a:pPr>
            <a:r>
              <a:rPr lang="en-US" dirty="0"/>
              <a:t>	=NOT</a:t>
            </a:r>
            <a:r>
              <a:rPr lang="en-US" dirty="0">
                <a:solidFill>
                  <a:srgbClr val="FF0000"/>
                </a:solidFill>
              </a:rPr>
              <a:t>(</a:t>
            </a:r>
            <a:r>
              <a:rPr lang="en-US" dirty="0"/>
              <a:t>AND</a:t>
            </a:r>
            <a:r>
              <a:rPr lang="en-US" dirty="0">
                <a:solidFill>
                  <a:schemeClr val="accent2">
                    <a:lumMod val="90000"/>
                    <a:lumOff val="10000"/>
                  </a:schemeClr>
                </a:solidFill>
              </a:rPr>
              <a:t>(</a:t>
            </a:r>
            <a:r>
              <a:rPr lang="en-US" dirty="0"/>
              <a:t>	EXACT</a:t>
            </a:r>
            <a:r>
              <a:rPr lang="en-US" dirty="0">
                <a:solidFill>
                  <a:srgbClr val="FF0000"/>
                </a:solidFill>
              </a:rPr>
              <a:t>(</a:t>
            </a:r>
            <a:r>
              <a:rPr lang="en-US" dirty="0"/>
              <a:t>[@ADDRESS1],[@UADDRESS1]</a:t>
            </a:r>
            <a:r>
              <a:rPr lang="en-US" dirty="0">
                <a:solidFill>
                  <a:srgbClr val="FF0000"/>
                </a:solidFill>
              </a:rPr>
              <a:t>)</a:t>
            </a:r>
            <a:r>
              <a:rPr lang="en-US" dirty="0"/>
              <a:t>,</a:t>
            </a:r>
          </a:p>
          <a:p>
            <a:pPr marL="342900" lvl="1" indent="0">
              <a:buNone/>
            </a:pPr>
            <a:r>
              <a:rPr lang="en-US" dirty="0"/>
              <a:t>			EXACT</a:t>
            </a:r>
            <a:r>
              <a:rPr lang="en-US" dirty="0">
                <a:solidFill>
                  <a:srgbClr val="FF0000"/>
                </a:solidFill>
              </a:rPr>
              <a:t>(</a:t>
            </a:r>
            <a:r>
              <a:rPr lang="en-US" dirty="0"/>
              <a:t>[@ADDRESS2],[@UADDRESS2]</a:t>
            </a:r>
            <a:r>
              <a:rPr lang="en-US" dirty="0">
                <a:solidFill>
                  <a:srgbClr val="FF0000"/>
                </a:solidFill>
              </a:rPr>
              <a:t>)</a:t>
            </a:r>
            <a:r>
              <a:rPr lang="en-US" dirty="0"/>
              <a:t>,</a:t>
            </a:r>
          </a:p>
          <a:p>
            <a:pPr marL="342900" lvl="1" indent="0">
              <a:buNone/>
            </a:pPr>
            <a:r>
              <a:rPr lang="en-US" dirty="0"/>
              <a:t>			EXACT</a:t>
            </a:r>
            <a:r>
              <a:rPr lang="en-US" dirty="0">
                <a:solidFill>
                  <a:srgbClr val="FF0000"/>
                </a:solidFill>
              </a:rPr>
              <a:t>(</a:t>
            </a:r>
            <a:r>
              <a:rPr lang="en-US" dirty="0"/>
              <a:t>[@CITY],[@UCITY]</a:t>
            </a:r>
            <a:r>
              <a:rPr lang="en-US" dirty="0">
                <a:solidFill>
                  <a:srgbClr val="FF0000"/>
                </a:solidFill>
              </a:rPr>
              <a:t>)</a:t>
            </a:r>
            <a:r>
              <a:rPr lang="en-US" dirty="0">
                <a:solidFill>
                  <a:schemeClr val="accent2">
                    <a:lumMod val="90000"/>
                    <a:lumOff val="10000"/>
                  </a:schemeClr>
                </a:solidFill>
              </a:rPr>
              <a:t>)</a:t>
            </a:r>
            <a:r>
              <a:rPr lang="en-US" dirty="0"/>
              <a:t>)</a:t>
            </a:r>
          </a:p>
          <a:p>
            <a:pPr marL="0" indent="0">
              <a:buNone/>
            </a:pPr>
            <a:r>
              <a:rPr lang="en-US" dirty="0"/>
              <a:t>Tables Rock!  Notice how the formulas are auto-magically copied to every line in the table</a:t>
            </a:r>
          </a:p>
          <a:p>
            <a:pPr marL="342900" lvl="1" indent="0">
              <a:buNone/>
            </a:pP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Data – Add Upper Case Columns</a:t>
            </a:r>
          </a:p>
        </p:txBody>
      </p:sp>
    </p:spTree>
    <p:extLst>
      <p:ext uri="{BB962C8B-B14F-4D97-AF65-F5344CB8AC3E}">
        <p14:creationId xmlns:p14="http://schemas.microsoft.com/office/powerpoint/2010/main" val="16526763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b="1" dirty="0">
                <a:latin typeface="Poppins" pitchFamily="2" charset="77"/>
                <a:cs typeface="Poppins" pitchFamily="2" charset="77"/>
              </a:rPr>
              <a:t>Session Objectives</a:t>
            </a:r>
            <a:endParaRPr lang="en-US" dirty="0"/>
          </a:p>
        </p:txBody>
      </p:sp>
      <p:sp>
        <p:nvSpPr>
          <p:cNvPr id="6" name="Text Placeholder 4">
            <a:extLst>
              <a:ext uri="{FF2B5EF4-FFF2-40B4-BE49-F238E27FC236}">
                <a16:creationId xmlns:a16="http://schemas.microsoft.com/office/drawing/2014/main" id="{F0A1FE15-97C5-C828-695B-0F17BBA17695}"/>
              </a:ext>
            </a:extLst>
          </p:cNvPr>
          <p:cNvSpPr txBox="1">
            <a:spLocks/>
          </p:cNvSpPr>
          <p:nvPr/>
        </p:nvSpPr>
        <p:spPr>
          <a:xfrm>
            <a:off x="152400" y="1325562"/>
            <a:ext cx="11971337" cy="4686300"/>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What topics are going to be covered today?</a:t>
            </a:r>
          </a:p>
          <a:p>
            <a:pPr marL="457200" indent="-457200">
              <a:buFont typeface="+mj-lt"/>
              <a:buAutoNum type="arabicPeriod"/>
            </a:pPr>
            <a:r>
              <a:rPr lang="en-US" dirty="0"/>
              <a:t>Replicator = Macro + Data + GP = Mass Updates</a:t>
            </a:r>
          </a:p>
          <a:p>
            <a:pPr marL="457200" indent="-457200">
              <a:buFont typeface="+mj-lt"/>
              <a:buAutoNum type="arabicPeriod"/>
            </a:pPr>
            <a:r>
              <a:rPr lang="en-US" dirty="0"/>
              <a:t>Excel Tables</a:t>
            </a:r>
          </a:p>
          <a:p>
            <a:pPr marL="457200" indent="-457200">
              <a:buFont typeface="+mj-lt"/>
              <a:buAutoNum type="arabicPeriod"/>
            </a:pPr>
            <a:r>
              <a:rPr lang="en-US" dirty="0"/>
              <a:t>Excel Refreshable Reports</a:t>
            </a:r>
          </a:p>
          <a:p>
            <a:pPr marL="457200" indent="-457200">
              <a:buFont typeface="+mj-lt"/>
              <a:buAutoNum type="arabicPeriod"/>
            </a:pPr>
            <a:r>
              <a:rPr lang="en-US" dirty="0"/>
              <a:t>Dynamic Array functions in Excel</a:t>
            </a:r>
          </a:p>
          <a:p>
            <a:pPr marL="457200" indent="-457200">
              <a:buFont typeface="+mj-lt"/>
              <a:buAutoNum type="arabicPeriod"/>
            </a:pPr>
            <a:endParaRPr lang="en-US" dirty="0"/>
          </a:p>
          <a:p>
            <a:pPr marL="457200" indent="-457200">
              <a:buFont typeface="Arial" pitchFamily="34" charset="0"/>
              <a:buNone/>
              <a:tabLst>
                <a:tab pos="741363" algn="l"/>
              </a:tabLst>
            </a:pPr>
            <a:r>
              <a:rPr lang="en-US" dirty="0"/>
              <a:t>*	Bonus tasks for your IT Folks</a:t>
            </a:r>
          </a:p>
          <a:p>
            <a:pPr marL="1028700" indent="-1028700">
              <a:buNone/>
            </a:pPr>
            <a:endParaRPr lang="en-US" dirty="0"/>
          </a:p>
        </p:txBody>
      </p:sp>
    </p:spTree>
    <p:extLst>
      <p:ext uri="{BB962C8B-B14F-4D97-AF65-F5344CB8AC3E}">
        <p14:creationId xmlns:p14="http://schemas.microsoft.com/office/powerpoint/2010/main" val="34426543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marL="0" indent="0">
              <a:buNone/>
            </a:pPr>
            <a:r>
              <a:rPr lang="en-US" dirty="0"/>
              <a:t>Map columns in the Data Table to fields in the “Macro Lines”</a:t>
            </a:r>
          </a:p>
          <a:p>
            <a:pPr>
              <a:buAutoNum type="arabicPeriod"/>
            </a:pPr>
            <a:r>
              <a:rPr lang="en-US" dirty="0"/>
              <a:t>In Replicator, press the “Map Columns…” button</a:t>
            </a:r>
          </a:p>
          <a:p>
            <a:pPr>
              <a:buAutoNum type="arabicPeriod"/>
            </a:pPr>
            <a:r>
              <a:rPr lang="en-US" dirty="0"/>
              <a:t>In the Map Columns and Prepare Macro dialog</a:t>
            </a:r>
          </a:p>
          <a:p>
            <a:pPr lvl="1">
              <a:buAutoNum type="arabicPeriod"/>
            </a:pPr>
            <a:r>
              <a:rPr lang="en-US" dirty="0"/>
              <a:t>Press the “Find Next” button to highlight AARONFIT0001</a:t>
            </a:r>
          </a:p>
          <a:p>
            <a:pPr lvl="1">
              <a:buAutoNum type="arabicPeriod"/>
            </a:pPr>
            <a:r>
              <a:rPr lang="en-US" dirty="0"/>
              <a:t>This is the CUSTNMBR, so double click in CUSTNMBR in the Data Columns</a:t>
            </a:r>
          </a:p>
          <a:p>
            <a:pPr lvl="1">
              <a:buAutoNum type="arabicPeriod"/>
            </a:pPr>
            <a:r>
              <a:rPr lang="en-US" dirty="0"/>
              <a:t>Replace all fields in the macro with the corresponding Data Column</a:t>
            </a:r>
          </a:p>
          <a:p>
            <a:pPr marL="571500" lvl="2" indent="0">
              <a:buNone/>
            </a:pPr>
            <a:r>
              <a:rPr lang="en-US" dirty="0"/>
              <a:t>Use CUSTNMBR, ADRSCODE, UADDRESS1, UADDRESS2, and UCITY for the fields</a:t>
            </a:r>
          </a:p>
          <a:p>
            <a:pPr marL="571500" lvl="2" indent="0">
              <a:buNone/>
            </a:pP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Data – Map Columns</a:t>
            </a:r>
          </a:p>
        </p:txBody>
      </p:sp>
    </p:spTree>
    <p:extLst>
      <p:ext uri="{BB962C8B-B14F-4D97-AF65-F5344CB8AC3E}">
        <p14:creationId xmlns:p14="http://schemas.microsoft.com/office/powerpoint/2010/main" val="27915499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95664" y="1325562"/>
            <a:ext cx="12125563" cy="4724400"/>
          </a:xfrm>
        </p:spPr>
        <p:txBody>
          <a:bodyPr/>
          <a:lstStyle/>
          <a:p>
            <a:pPr>
              <a:buAutoNum type="arabicPeriod"/>
            </a:pPr>
            <a:r>
              <a:rPr lang="en-US" dirty="0">
                <a:solidFill>
                  <a:schemeClr val="bg1">
                    <a:lumMod val="75000"/>
                  </a:schemeClr>
                </a:solidFill>
              </a:rPr>
              <a:t>Source Macro</a:t>
            </a:r>
          </a:p>
          <a:p>
            <a:pPr lvl="1">
              <a:buFont typeface="Arial" pitchFamily="34" charset="0"/>
              <a:buAutoNum type="arabicPeriod"/>
            </a:pPr>
            <a:r>
              <a:rPr lang="en-US" dirty="0">
                <a:solidFill>
                  <a:schemeClr val="bg1">
                    <a:lumMod val="75000"/>
                  </a:schemeClr>
                </a:solidFill>
              </a:rPr>
              <a:t>Open GP and Record new macro to modify “one” record</a:t>
            </a:r>
          </a:p>
          <a:p>
            <a:pPr lvl="1">
              <a:buFont typeface="Arial" pitchFamily="34" charset="0"/>
              <a:buAutoNum type="arabicPeriod"/>
            </a:pPr>
            <a:r>
              <a:rPr lang="en-US" dirty="0">
                <a:solidFill>
                  <a:schemeClr val="bg1">
                    <a:lumMod val="75000"/>
                  </a:schemeClr>
                </a:solidFill>
              </a:rPr>
              <a:t>Import the “one” macro into Replicator</a:t>
            </a:r>
          </a:p>
          <a:p>
            <a:pPr>
              <a:buAutoNum type="arabicPeriod"/>
            </a:pPr>
            <a:r>
              <a:rPr lang="en-US" dirty="0">
                <a:solidFill>
                  <a:schemeClr val="bg1">
                    <a:lumMod val="75000"/>
                  </a:schemeClr>
                </a:solidFill>
              </a:rPr>
              <a:t>Data – Refreshable Reports</a:t>
            </a:r>
          </a:p>
          <a:p>
            <a:pPr lvl="1">
              <a:buAutoNum type="arabicPeriod"/>
            </a:pPr>
            <a:r>
              <a:rPr lang="en-US" dirty="0">
                <a:solidFill>
                  <a:schemeClr val="bg1">
                    <a:lumMod val="75000"/>
                  </a:schemeClr>
                </a:solidFill>
              </a:rPr>
              <a:t>Create refreshable report</a:t>
            </a:r>
          </a:p>
          <a:p>
            <a:pPr lvl="2">
              <a:buAutoNum type="arabicPeriod"/>
            </a:pPr>
            <a:r>
              <a:rPr lang="en-US" dirty="0">
                <a:solidFill>
                  <a:schemeClr val="bg1">
                    <a:lumMod val="75000"/>
                  </a:schemeClr>
                </a:solidFill>
              </a:rPr>
              <a:t>Use RefreshableReportTemplate.xlsx (Download from Rnoldz.com)</a:t>
            </a:r>
          </a:p>
          <a:p>
            <a:pPr lvl="2">
              <a:buAutoNum type="arabicPeriod"/>
            </a:pPr>
            <a:r>
              <a:rPr lang="en-US" dirty="0">
                <a:solidFill>
                  <a:schemeClr val="bg1">
                    <a:lumMod val="75000"/>
                  </a:schemeClr>
                </a:solidFill>
              </a:rPr>
              <a:t>In Replicator, use “Replace Data Table” to import the refreshable report</a:t>
            </a:r>
          </a:p>
          <a:p>
            <a:pPr lvl="1">
              <a:buAutoNum type="arabicPeriod"/>
            </a:pPr>
            <a:r>
              <a:rPr lang="en-US" dirty="0">
                <a:solidFill>
                  <a:schemeClr val="bg1">
                    <a:lumMod val="75000"/>
                  </a:schemeClr>
                </a:solidFill>
              </a:rPr>
              <a:t>Add “Upper Case” columns to the Data  Table</a:t>
            </a:r>
          </a:p>
          <a:p>
            <a:pPr lvl="1">
              <a:buFont typeface="Arial" pitchFamily="34" charset="0"/>
              <a:buAutoNum type="arabicPeriod"/>
            </a:pPr>
            <a:r>
              <a:rPr lang="en-US" dirty="0">
                <a:solidFill>
                  <a:schemeClr val="bg1">
                    <a:lumMod val="75000"/>
                  </a:schemeClr>
                </a:solidFill>
              </a:rPr>
              <a:t>Map Columns in Macro to Data Table</a:t>
            </a:r>
          </a:p>
          <a:p>
            <a:pPr>
              <a:buFont typeface="Arial" pitchFamily="34" charset="0"/>
              <a:buAutoNum type="arabicPeriod"/>
            </a:pPr>
            <a:r>
              <a:rPr lang="en-US" dirty="0"/>
              <a:t>Settings</a:t>
            </a:r>
          </a:p>
          <a:p>
            <a:pPr lvl="1">
              <a:buAutoNum type="arabicPeriod"/>
            </a:pPr>
            <a:r>
              <a:rPr lang="en-US" dirty="0"/>
              <a:t>Set Header Lines and Filter Column</a:t>
            </a:r>
          </a:p>
          <a:p>
            <a:pPr>
              <a:buAutoNum type="arabicPeriod"/>
            </a:pP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Create the Replicator file</a:t>
            </a:r>
          </a:p>
        </p:txBody>
      </p:sp>
    </p:spTree>
    <p:extLst>
      <p:ext uri="{BB962C8B-B14F-4D97-AF65-F5344CB8AC3E}">
        <p14:creationId xmlns:p14="http://schemas.microsoft.com/office/powerpoint/2010/main" val="40849536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a:buAutoNum type="arabicPeriod"/>
            </a:pPr>
            <a:r>
              <a:rPr lang="en-US" dirty="0"/>
              <a:t>Three Header Lines</a:t>
            </a:r>
          </a:p>
          <a:p>
            <a:pPr>
              <a:buAutoNum type="arabicPeriod"/>
            </a:pPr>
            <a:endParaRPr lang="en-US" dirty="0"/>
          </a:p>
          <a:p>
            <a:pPr>
              <a:buAutoNum type="arabicPeriod"/>
            </a:pPr>
            <a:endParaRPr lang="en-US" dirty="0"/>
          </a:p>
          <a:p>
            <a:pPr lvl="1">
              <a:buAutoNum type="arabicPeriod"/>
            </a:pPr>
            <a:r>
              <a:rPr lang="en-US" dirty="0"/>
              <a:t>DEXVERSION is commented out and just shows GP Version</a:t>
            </a:r>
          </a:p>
          <a:p>
            <a:pPr lvl="1">
              <a:buAutoNum type="arabicPeriod"/>
            </a:pPr>
            <a:r>
              <a:rPr lang="en-US" dirty="0"/>
              <a:t>The last two lines tells GP to open Customer Address Maintenance </a:t>
            </a:r>
          </a:p>
          <a:p>
            <a:pPr lvl="1">
              <a:buAutoNum type="arabicPeriod"/>
            </a:pPr>
            <a:r>
              <a:rPr lang="en-US" dirty="0"/>
              <a:t>These three lines should be in the Replicated macro file only one time</a:t>
            </a:r>
          </a:p>
          <a:p>
            <a:pPr lvl="1">
              <a:buAutoNum type="arabicPeriod"/>
            </a:pPr>
            <a:r>
              <a:rPr lang="en-US" dirty="0"/>
              <a:t>Set the Header Lines (Cell D1) in Replicator to 3</a:t>
            </a:r>
          </a:p>
          <a:p>
            <a:pPr>
              <a:buAutoNum type="arabicPeriod"/>
            </a:pPr>
            <a:r>
              <a:rPr lang="en-US" dirty="0"/>
              <a:t>The Update column</a:t>
            </a:r>
          </a:p>
          <a:p>
            <a:pPr lvl="1">
              <a:buFont typeface="Arial" pitchFamily="34" charset="0"/>
              <a:buAutoNum type="arabicPeriod"/>
            </a:pPr>
            <a:r>
              <a:rPr lang="en-US" dirty="0"/>
              <a:t>Has a value of TRUE for every row that needs to be updated</a:t>
            </a:r>
          </a:p>
          <a:p>
            <a:pPr lvl="1">
              <a:buFont typeface="Arial" pitchFamily="34" charset="0"/>
              <a:buAutoNum type="arabicPeriod"/>
            </a:pPr>
            <a:r>
              <a:rPr lang="en-US" dirty="0"/>
              <a:t>Set the Filter Column (Cell D3) in Replicator to “Update” from the list</a:t>
            </a:r>
          </a:p>
          <a:p>
            <a:pPr marL="0" indent="0">
              <a:buNone/>
            </a:pPr>
            <a:r>
              <a:rPr lang="en-US" dirty="0"/>
              <a:t>Demo It!</a:t>
            </a:r>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Settings</a:t>
            </a:r>
          </a:p>
        </p:txBody>
      </p:sp>
      <p:pic>
        <p:nvPicPr>
          <p:cNvPr id="11" name="Picture 10">
            <a:extLst>
              <a:ext uri="{FF2B5EF4-FFF2-40B4-BE49-F238E27FC236}">
                <a16:creationId xmlns:a16="http://schemas.microsoft.com/office/drawing/2014/main" id="{3A5C19BE-0551-7B86-09DC-77EED3A41DE2}"/>
              </a:ext>
            </a:extLst>
          </p:cNvPr>
          <p:cNvPicPr>
            <a:picLocks noChangeAspect="1"/>
          </p:cNvPicPr>
          <p:nvPr/>
        </p:nvPicPr>
        <p:blipFill>
          <a:blip r:embed="rId2"/>
          <a:stretch>
            <a:fillRect/>
          </a:stretch>
        </p:blipFill>
        <p:spPr>
          <a:xfrm>
            <a:off x="246062" y="1897062"/>
            <a:ext cx="11944350" cy="781050"/>
          </a:xfrm>
          <a:prstGeom prst="rect">
            <a:avLst/>
          </a:prstGeom>
        </p:spPr>
      </p:pic>
    </p:spTree>
    <p:extLst>
      <p:ext uri="{BB962C8B-B14F-4D97-AF65-F5344CB8AC3E}">
        <p14:creationId xmlns:p14="http://schemas.microsoft.com/office/powerpoint/2010/main" val="5370785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957AA3-1830-CF74-4928-EB5DA6E70266}"/>
              </a:ext>
            </a:extLst>
          </p:cNvPr>
          <p:cNvPicPr>
            <a:picLocks noGrp="1" noChangeAspect="1"/>
          </p:cNvPicPr>
          <p:nvPr>
            <p:ph sz="quarter" idx="10"/>
          </p:nvPr>
        </p:nvPicPr>
        <p:blipFill>
          <a:blip r:embed="rId2"/>
          <a:stretch>
            <a:fillRect/>
          </a:stretch>
        </p:blipFill>
        <p:spPr>
          <a:xfrm>
            <a:off x="132978" y="2887554"/>
            <a:ext cx="4609074" cy="3010008"/>
          </a:xfrm>
        </p:spPr>
      </p:pic>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Nerd Alert – Getting into the Details</a:t>
            </a:r>
          </a:p>
        </p:txBody>
      </p:sp>
      <p:sp>
        <p:nvSpPr>
          <p:cNvPr id="10" name="Title 2">
            <a:extLst>
              <a:ext uri="{FF2B5EF4-FFF2-40B4-BE49-F238E27FC236}">
                <a16:creationId xmlns:a16="http://schemas.microsoft.com/office/drawing/2014/main" id="{ECCD8F08-1FE5-C677-0963-F036BBF0084F}"/>
              </a:ext>
            </a:extLst>
          </p:cNvPr>
          <p:cNvSpPr txBox="1">
            <a:spLocks/>
          </p:cNvSpPr>
          <p:nvPr/>
        </p:nvSpPr>
        <p:spPr>
          <a:xfrm>
            <a:off x="132978" y="1446448"/>
            <a:ext cx="4609074" cy="1244274"/>
          </a:xfrm>
          <a:prstGeom prst="rect">
            <a:avLst/>
          </a:prstGeom>
          <a:solidFill>
            <a:schemeClr val="bg1">
              <a:alpha val="0"/>
            </a:schemeClr>
          </a:solidFill>
          <a:ln>
            <a:noFill/>
          </a:ln>
        </p:spPr>
        <p:txBody>
          <a:bodyPr vert="horz" wrap="square" lIns="146304" tIns="91440" rIns="146304" bIns="91440" rtlCol="0" anchor="ctr" anchorCtr="0">
            <a:noAutofit/>
          </a:bodyPr>
          <a:lstStyle>
            <a:lvl1pPr algn="l" defTabSz="932742" rtl="0" eaLnBrk="1" latinLnBrk="0" hangingPunct="1">
              <a:lnSpc>
                <a:spcPct val="90000"/>
              </a:lnSpc>
              <a:spcBef>
                <a:spcPct val="0"/>
              </a:spcBef>
              <a:buNone/>
              <a:defRPr lang="en-US" sz="3600" b="1" i="0" kern="1200" cap="none" spc="-102" baseline="0">
                <a:ln w="3175">
                  <a:noFill/>
                </a:ln>
                <a:solidFill>
                  <a:schemeClr val="bg1"/>
                </a:solidFill>
                <a:effectLst/>
                <a:latin typeface="Poppins" pitchFamily="2" charset="77"/>
                <a:ea typeface="+mn-ea"/>
                <a:cs typeface="Poppins" pitchFamily="2" charset="77"/>
              </a:defRPr>
            </a:lvl1pPr>
          </a:lstStyle>
          <a:p>
            <a:pPr algn="ctr"/>
            <a:r>
              <a:rPr lang="en-US" dirty="0">
                <a:solidFill>
                  <a:srgbClr val="002060"/>
                </a:solidFill>
              </a:rPr>
              <a:t>Dig</a:t>
            </a:r>
          </a:p>
          <a:p>
            <a:pPr algn="ctr"/>
            <a:r>
              <a:rPr lang="en-US" dirty="0">
                <a:solidFill>
                  <a:srgbClr val="002060"/>
                </a:solidFill>
              </a:rPr>
              <a:t>Deeper</a:t>
            </a:r>
          </a:p>
        </p:txBody>
      </p:sp>
      <p:sp>
        <p:nvSpPr>
          <p:cNvPr id="11" name="Title 2">
            <a:extLst>
              <a:ext uri="{FF2B5EF4-FFF2-40B4-BE49-F238E27FC236}">
                <a16:creationId xmlns:a16="http://schemas.microsoft.com/office/drawing/2014/main" id="{E9E9B35F-D2CA-5AC1-64B9-93CF7381E65A}"/>
              </a:ext>
            </a:extLst>
          </p:cNvPr>
          <p:cNvSpPr txBox="1">
            <a:spLocks/>
          </p:cNvSpPr>
          <p:nvPr/>
        </p:nvSpPr>
        <p:spPr>
          <a:xfrm>
            <a:off x="4742052" y="1447210"/>
            <a:ext cx="2809685" cy="1244274"/>
          </a:xfrm>
          <a:prstGeom prst="rect">
            <a:avLst/>
          </a:prstGeom>
          <a:solidFill>
            <a:schemeClr val="bg1">
              <a:alpha val="0"/>
            </a:schemeClr>
          </a:solidFill>
          <a:ln>
            <a:noFill/>
          </a:ln>
        </p:spPr>
        <p:txBody>
          <a:bodyPr vert="horz" wrap="square" lIns="146304" tIns="91440" rIns="146304" bIns="91440" rtlCol="0" anchor="ctr" anchorCtr="0">
            <a:noAutofit/>
          </a:bodyPr>
          <a:lstStyle>
            <a:lvl1pPr algn="l" defTabSz="932742" rtl="0" eaLnBrk="1" latinLnBrk="0" hangingPunct="1">
              <a:lnSpc>
                <a:spcPct val="90000"/>
              </a:lnSpc>
              <a:spcBef>
                <a:spcPct val="0"/>
              </a:spcBef>
              <a:buNone/>
              <a:defRPr lang="en-US" sz="3600" b="1" i="0" kern="1200" cap="none" spc="-102" baseline="0">
                <a:ln w="3175">
                  <a:noFill/>
                </a:ln>
                <a:solidFill>
                  <a:schemeClr val="bg1"/>
                </a:solidFill>
                <a:effectLst/>
                <a:latin typeface="Poppins" pitchFamily="2" charset="77"/>
                <a:ea typeface="+mn-ea"/>
                <a:cs typeface="Poppins" pitchFamily="2" charset="77"/>
              </a:defRPr>
            </a:lvl1pPr>
          </a:lstStyle>
          <a:p>
            <a:pPr algn="ctr"/>
            <a:r>
              <a:rPr lang="en-US" dirty="0">
                <a:solidFill>
                  <a:srgbClr val="002060"/>
                </a:solidFill>
              </a:rPr>
              <a:t>Get into the Weeds</a:t>
            </a:r>
          </a:p>
        </p:txBody>
      </p:sp>
      <p:sp>
        <p:nvSpPr>
          <p:cNvPr id="12" name="Title 2">
            <a:extLst>
              <a:ext uri="{FF2B5EF4-FFF2-40B4-BE49-F238E27FC236}">
                <a16:creationId xmlns:a16="http://schemas.microsoft.com/office/drawing/2014/main" id="{ACC0650E-D776-0464-9849-23CA29A24C27}"/>
              </a:ext>
            </a:extLst>
          </p:cNvPr>
          <p:cNvSpPr txBox="1">
            <a:spLocks/>
          </p:cNvSpPr>
          <p:nvPr/>
        </p:nvSpPr>
        <p:spPr>
          <a:xfrm>
            <a:off x="7612948" y="1452888"/>
            <a:ext cx="4654474" cy="1244274"/>
          </a:xfrm>
          <a:prstGeom prst="rect">
            <a:avLst/>
          </a:prstGeom>
          <a:solidFill>
            <a:schemeClr val="bg1">
              <a:alpha val="0"/>
            </a:schemeClr>
          </a:solidFill>
          <a:ln>
            <a:noFill/>
          </a:ln>
        </p:spPr>
        <p:txBody>
          <a:bodyPr vert="horz" wrap="square" lIns="146304" tIns="91440" rIns="146304" bIns="91440" rtlCol="0" anchor="ctr" anchorCtr="0">
            <a:noAutofit/>
          </a:bodyPr>
          <a:lstStyle>
            <a:lvl1pPr algn="l" defTabSz="932742" rtl="0" eaLnBrk="1" latinLnBrk="0" hangingPunct="1">
              <a:lnSpc>
                <a:spcPct val="90000"/>
              </a:lnSpc>
              <a:spcBef>
                <a:spcPct val="0"/>
              </a:spcBef>
              <a:buNone/>
              <a:defRPr lang="en-US" sz="3600" b="1" i="0" kern="1200" cap="none" spc="-102" baseline="0">
                <a:ln w="3175">
                  <a:noFill/>
                </a:ln>
                <a:solidFill>
                  <a:schemeClr val="bg1"/>
                </a:solidFill>
                <a:effectLst/>
                <a:latin typeface="Poppins" pitchFamily="2" charset="77"/>
                <a:ea typeface="+mn-ea"/>
                <a:cs typeface="Poppins" pitchFamily="2" charset="77"/>
              </a:defRPr>
            </a:lvl1pPr>
          </a:lstStyle>
          <a:p>
            <a:pPr algn="ctr"/>
            <a:r>
              <a:rPr lang="en-US" dirty="0">
                <a:solidFill>
                  <a:srgbClr val="002060"/>
                </a:solidFill>
              </a:rPr>
              <a:t>Dive</a:t>
            </a:r>
          </a:p>
          <a:p>
            <a:pPr algn="ctr"/>
            <a:r>
              <a:rPr lang="en-US" dirty="0">
                <a:solidFill>
                  <a:srgbClr val="002060"/>
                </a:solidFill>
              </a:rPr>
              <a:t>Deeper</a:t>
            </a:r>
          </a:p>
        </p:txBody>
      </p:sp>
      <p:pic>
        <p:nvPicPr>
          <p:cNvPr id="14" name="Picture 13">
            <a:extLst>
              <a:ext uri="{FF2B5EF4-FFF2-40B4-BE49-F238E27FC236}">
                <a16:creationId xmlns:a16="http://schemas.microsoft.com/office/drawing/2014/main" id="{A0508D89-ACA0-81D7-172A-C9131056827D}"/>
              </a:ext>
            </a:extLst>
          </p:cNvPr>
          <p:cNvPicPr>
            <a:picLocks noChangeAspect="1"/>
          </p:cNvPicPr>
          <p:nvPr/>
        </p:nvPicPr>
        <p:blipFill>
          <a:blip r:embed="rId3"/>
          <a:stretch>
            <a:fillRect/>
          </a:stretch>
        </p:blipFill>
        <p:spPr>
          <a:xfrm>
            <a:off x="4900113" y="2887554"/>
            <a:ext cx="2554774" cy="3002863"/>
          </a:xfrm>
          <a:prstGeom prst="rect">
            <a:avLst/>
          </a:prstGeom>
        </p:spPr>
      </p:pic>
      <p:pic>
        <p:nvPicPr>
          <p:cNvPr id="18" name="Picture 17">
            <a:extLst>
              <a:ext uri="{FF2B5EF4-FFF2-40B4-BE49-F238E27FC236}">
                <a16:creationId xmlns:a16="http://schemas.microsoft.com/office/drawing/2014/main" id="{E326362B-0057-D5E9-6DD9-5E5B6837AAB3}"/>
              </a:ext>
            </a:extLst>
          </p:cNvPr>
          <p:cNvPicPr>
            <a:picLocks noChangeAspect="1"/>
          </p:cNvPicPr>
          <p:nvPr/>
        </p:nvPicPr>
        <p:blipFill>
          <a:blip r:embed="rId4"/>
          <a:stretch>
            <a:fillRect/>
          </a:stretch>
        </p:blipFill>
        <p:spPr>
          <a:xfrm>
            <a:off x="7612948" y="2887854"/>
            <a:ext cx="4654474" cy="3025770"/>
          </a:xfrm>
          <a:prstGeom prst="rect">
            <a:avLst/>
          </a:prstGeom>
        </p:spPr>
      </p:pic>
      <p:sp>
        <p:nvSpPr>
          <p:cNvPr id="23" name="Rectangle 22">
            <a:extLst>
              <a:ext uri="{FF2B5EF4-FFF2-40B4-BE49-F238E27FC236}">
                <a16:creationId xmlns:a16="http://schemas.microsoft.com/office/drawing/2014/main" id="{A201EA3D-0B4A-C19C-5B1B-C5EA05355CB8}"/>
              </a:ext>
            </a:extLst>
          </p:cNvPr>
          <p:cNvSpPr/>
          <p:nvPr/>
        </p:nvSpPr>
        <p:spPr bwMode="auto">
          <a:xfrm>
            <a:off x="2804411" y="-931056"/>
            <a:ext cx="6972300" cy="85431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59500" dirty="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a:extLst>
              <a:ext uri="{FF2B5EF4-FFF2-40B4-BE49-F238E27FC236}">
                <a16:creationId xmlns:a16="http://schemas.microsoft.com/office/drawing/2014/main" id="{2FAC6A8F-E0CE-F608-8386-F2A749A2518C}"/>
              </a:ext>
            </a:extLst>
          </p:cNvPr>
          <p:cNvGrpSpPr/>
          <p:nvPr/>
        </p:nvGrpSpPr>
        <p:grpSpPr>
          <a:xfrm>
            <a:off x="2945610" y="0"/>
            <a:ext cx="6545254" cy="6994525"/>
            <a:chOff x="2945610" y="0"/>
            <a:chExt cx="6545254" cy="6994525"/>
          </a:xfrm>
        </p:grpSpPr>
        <p:pic>
          <p:nvPicPr>
            <p:cNvPr id="8" name="Picture 7">
              <a:extLst>
                <a:ext uri="{FF2B5EF4-FFF2-40B4-BE49-F238E27FC236}">
                  <a16:creationId xmlns:a16="http://schemas.microsoft.com/office/drawing/2014/main" id="{909CB215-5A4E-8251-584B-D0B01C684BBF}"/>
                </a:ext>
              </a:extLst>
            </p:cNvPr>
            <p:cNvPicPr>
              <a:picLocks noChangeAspect="1"/>
            </p:cNvPicPr>
            <p:nvPr/>
          </p:nvPicPr>
          <p:blipFill>
            <a:blip r:embed="rId5"/>
            <a:srcRect/>
            <a:stretch/>
          </p:blipFill>
          <p:spPr>
            <a:xfrm>
              <a:off x="2945610" y="0"/>
              <a:ext cx="6545254" cy="6994525"/>
            </a:xfrm>
            <a:prstGeom prst="rect">
              <a:avLst/>
            </a:prstGeom>
          </p:spPr>
        </p:pic>
        <p:sp>
          <p:nvSpPr>
            <p:cNvPr id="9" name="Oval 8">
              <a:extLst>
                <a:ext uri="{FF2B5EF4-FFF2-40B4-BE49-F238E27FC236}">
                  <a16:creationId xmlns:a16="http://schemas.microsoft.com/office/drawing/2014/main" id="{E9CADFF1-BDA7-3B24-1F20-D3C6AACDDB21}"/>
                </a:ext>
              </a:extLst>
            </p:cNvPr>
            <p:cNvSpPr/>
            <p:nvPr/>
          </p:nvSpPr>
          <p:spPr bwMode="auto">
            <a:xfrm>
              <a:off x="3760787" y="1039812"/>
              <a:ext cx="4914900" cy="4914900"/>
            </a:xfrm>
            <a:prstGeom prst="ellipse">
              <a:avLst/>
            </a:prstGeom>
            <a:noFill/>
            <a:ln w="1270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3" name="Straight Connector 12">
              <a:extLst>
                <a:ext uri="{FF2B5EF4-FFF2-40B4-BE49-F238E27FC236}">
                  <a16:creationId xmlns:a16="http://schemas.microsoft.com/office/drawing/2014/main" id="{68F5789B-230A-2A19-7C69-FF4FECE370E7}"/>
                </a:ext>
              </a:extLst>
            </p:cNvPr>
            <p:cNvCxnSpPr>
              <a:cxnSpLocks/>
              <a:stCxn id="9" idx="3"/>
              <a:endCxn id="9" idx="7"/>
            </p:cNvCxnSpPr>
            <p:nvPr/>
          </p:nvCxnSpPr>
          <p:spPr>
            <a:xfrm flipV="1">
              <a:off x="4480557" y="1759582"/>
              <a:ext cx="3475360" cy="3475360"/>
            </a:xfrm>
            <a:prstGeom prst="line">
              <a:avLst/>
            </a:prstGeom>
            <a:ln w="1270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64897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349281" cy="4724400"/>
          </a:xfrm>
        </p:spPr>
        <p:txBody>
          <a:bodyPr/>
          <a:lstStyle/>
          <a:p>
            <a:pPr marL="0" indent="0">
              <a:buNone/>
            </a:pPr>
            <a:r>
              <a:rPr lang="en-US" dirty="0"/>
              <a:t>What is this _ja_RM00102SelectAll?</a:t>
            </a:r>
          </a:p>
          <a:p>
            <a:pPr marL="344488" indent="-344488">
              <a:buFont typeface="+mj-lt"/>
              <a:buAutoNum type="arabicPeriod"/>
            </a:pPr>
            <a:r>
              <a:rPr lang="en-US" dirty="0"/>
              <a:t>It is a Stored Procedure that lives in the GP Database</a:t>
            </a:r>
          </a:p>
          <a:p>
            <a:pPr marL="569913" lvl="1" indent="-328613">
              <a:buFont typeface="+mj-lt"/>
              <a:buAutoNum type="arabicPeriod"/>
            </a:pPr>
            <a:r>
              <a:rPr lang="en-US" dirty="0"/>
              <a:t>It contains a SQL query to return Customer Addresses</a:t>
            </a:r>
          </a:p>
          <a:p>
            <a:pPr marL="569913" lvl="1" indent="-328613">
              <a:buFont typeface="+mj-lt"/>
              <a:buAutoNum type="arabicPeriod"/>
            </a:pPr>
            <a:r>
              <a:rPr lang="en-US" dirty="0"/>
              <a:t>A VERY stripped-down version of the </a:t>
            </a:r>
            <a:r>
              <a:rPr lang="en-US" dirty="0" err="1"/>
              <a:t>CustomerAddress</a:t>
            </a:r>
            <a:r>
              <a:rPr lang="en-US" dirty="0"/>
              <a:t> view</a:t>
            </a:r>
          </a:p>
          <a:p>
            <a:pPr marL="569913" lvl="1" indent="-328613">
              <a:buFont typeface="+mj-lt"/>
              <a:buAutoNum type="arabicPeriod"/>
            </a:pPr>
            <a:r>
              <a:rPr lang="en-US" dirty="0"/>
              <a:t>Uses Active Directory Security (with RefreshableReportTemplate.xls)</a:t>
            </a:r>
          </a:p>
          <a:p>
            <a:pPr marL="344488" indent="-344488">
              <a:buFont typeface="+mj-lt"/>
              <a:buAutoNum type="arabicPeriod"/>
            </a:pPr>
            <a:r>
              <a:rPr lang="en-US" dirty="0"/>
              <a:t>It SELECTs data only from RM00102 – Customer Addresses Table</a:t>
            </a:r>
          </a:p>
          <a:p>
            <a:pPr marL="344488" indent="-344488">
              <a:buFont typeface="+mj-lt"/>
              <a:buAutoNum type="arabicPeriod"/>
            </a:pPr>
            <a:r>
              <a:rPr lang="en-US" dirty="0"/>
              <a:t>It only returns the columns needed for this task</a:t>
            </a:r>
          </a:p>
          <a:p>
            <a:pPr marL="585788" lvl="1" indent="-344488">
              <a:buFont typeface="+mj-lt"/>
              <a:buAutoNum type="arabicPeriod"/>
            </a:pPr>
            <a:r>
              <a:rPr lang="en-US" dirty="0"/>
              <a:t>The </a:t>
            </a:r>
            <a:r>
              <a:rPr lang="en-US" dirty="0" err="1"/>
              <a:t>CustomerAddress</a:t>
            </a:r>
            <a:r>
              <a:rPr lang="en-US" dirty="0"/>
              <a:t> View return 113 columns from 15 tables</a:t>
            </a:r>
          </a:p>
          <a:p>
            <a:pPr marL="585788" lvl="1" indent="-344488">
              <a:buFont typeface="+mj-lt"/>
              <a:buAutoNum type="arabicPeriod"/>
            </a:pPr>
            <a:r>
              <a:rPr lang="en-US" dirty="0"/>
              <a:t>_ja_RM00102SelectAll return 5 columns and from 1 table</a:t>
            </a:r>
          </a:p>
          <a:p>
            <a:pPr marL="585788" lvl="1" indent="-344488">
              <a:buFont typeface="+mj-lt"/>
              <a:buAutoNum type="arabicPeriod"/>
            </a:pPr>
            <a:r>
              <a:rPr lang="en-US" dirty="0"/>
              <a:t>The </a:t>
            </a:r>
            <a:r>
              <a:rPr lang="en-US" dirty="0" err="1"/>
              <a:t>AccountTransactions</a:t>
            </a:r>
            <a:r>
              <a:rPr lang="en-US" dirty="0"/>
              <a:t> view returns 121 columns from 35 tables</a:t>
            </a:r>
          </a:p>
          <a:p>
            <a:pPr marL="457200" indent="-457200">
              <a:buFont typeface="+mj-lt"/>
              <a:buAutoNum type="arabicPeriod"/>
            </a:pPr>
            <a:r>
              <a:rPr lang="en-US" dirty="0"/>
              <a:t>Demo It!</a:t>
            </a:r>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Refreshable - _ja_RM00102SelectAll</a:t>
            </a:r>
          </a:p>
        </p:txBody>
      </p:sp>
    </p:spTree>
    <p:extLst>
      <p:ext uri="{BB962C8B-B14F-4D97-AF65-F5344CB8AC3E}">
        <p14:creationId xmlns:p14="http://schemas.microsoft.com/office/powerpoint/2010/main" val="9544841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a:buAutoNum type="arabicPeriod"/>
            </a:pPr>
            <a:r>
              <a:rPr lang="en-US" dirty="0"/>
              <a:t>SQL – Structured Query Language</a:t>
            </a:r>
          </a:p>
          <a:p>
            <a:pPr lvl="1">
              <a:buAutoNum type="arabicPeriod"/>
            </a:pPr>
            <a:r>
              <a:rPr lang="en-US" dirty="0"/>
              <a:t>Allows creation, updates, deletes, and reporting on databases and data</a:t>
            </a:r>
          </a:p>
          <a:p>
            <a:pPr lvl="1">
              <a:buAutoNum type="arabicPeriod"/>
            </a:pPr>
            <a:r>
              <a:rPr lang="en-US" dirty="0"/>
              <a:t>We will focus on reporting by using SELECT statements</a:t>
            </a:r>
          </a:p>
          <a:p>
            <a:pPr>
              <a:buAutoNum type="arabicPeriod"/>
            </a:pPr>
            <a:r>
              <a:rPr lang="en-US" dirty="0"/>
              <a:t>We need a query to bring back the Customer Addresses</a:t>
            </a:r>
          </a:p>
          <a:p>
            <a:pPr>
              <a:buAutoNum type="arabicPeriod"/>
            </a:pPr>
            <a:r>
              <a:rPr lang="en-US" dirty="0"/>
              <a:t>With over 2,000 tables in GP, where does one start?</a:t>
            </a:r>
          </a:p>
          <a:p>
            <a:pPr lvl="1">
              <a:buAutoNum type="arabicPeriod"/>
            </a:pPr>
            <a:r>
              <a:rPr lang="en-US" dirty="0"/>
              <a:t>Victoria Yudin’s (VictoriaYudin.com) is a GREAT resource</a:t>
            </a:r>
          </a:p>
          <a:p>
            <a:pPr lvl="2">
              <a:buAutoNum type="arabicPeriod"/>
            </a:pPr>
            <a:r>
              <a:rPr lang="en-US" dirty="0"/>
              <a:t>Table Definitions</a:t>
            </a:r>
          </a:p>
          <a:p>
            <a:pPr lvl="2">
              <a:buAutoNum type="arabicPeriod"/>
            </a:pPr>
            <a:r>
              <a:rPr lang="en-US" dirty="0"/>
              <a:t>Sample Queries</a:t>
            </a:r>
          </a:p>
          <a:p>
            <a:pPr lvl="2">
              <a:buAutoNum type="arabicPeriod"/>
            </a:pPr>
            <a:r>
              <a:rPr lang="en-US" dirty="0"/>
              <a:t>Much More</a:t>
            </a:r>
          </a:p>
          <a:p>
            <a:pPr lvl="1">
              <a:buAutoNum type="arabicPeriod"/>
            </a:pPr>
            <a:r>
              <a:rPr lang="en-US" dirty="0"/>
              <a:t>Find SmartList in GP that shows the needed data and look at the SQL</a:t>
            </a:r>
          </a:p>
          <a:p>
            <a:pPr lvl="2">
              <a:buAutoNum type="arabicPeriod"/>
            </a:pPr>
            <a:r>
              <a:rPr lang="en-US" dirty="0"/>
              <a:t>See what tables are referenced and how they are joined</a:t>
            </a:r>
          </a:p>
          <a:p>
            <a:pPr lvl="2">
              <a:buAutoNum type="arabicPeriod"/>
            </a:pPr>
            <a:r>
              <a:rPr lang="en-US" dirty="0"/>
              <a:t>Notice how GP’s view include everything AND the kitchen sink</a:t>
            </a:r>
          </a:p>
          <a:p>
            <a:pPr lvl="2">
              <a:buAutoNum type="arabicPeriod"/>
            </a:pP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Fun with SQL</a:t>
            </a:r>
          </a:p>
        </p:txBody>
      </p:sp>
    </p:spTree>
    <p:extLst>
      <p:ext uri="{BB962C8B-B14F-4D97-AF65-F5344CB8AC3E}">
        <p14:creationId xmlns:p14="http://schemas.microsoft.com/office/powerpoint/2010/main" val="17811733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349281" cy="4724400"/>
          </a:xfrm>
        </p:spPr>
        <p:txBody>
          <a:bodyPr/>
          <a:lstStyle/>
          <a:p>
            <a:pPr>
              <a:buAutoNum type="arabicPeriod"/>
            </a:pPr>
            <a:r>
              <a:rPr lang="en-US" dirty="0"/>
              <a:t>Find the </a:t>
            </a:r>
            <a:r>
              <a:rPr lang="en-US" dirty="0" err="1"/>
              <a:t>CustomerAddress</a:t>
            </a:r>
            <a:r>
              <a:rPr lang="en-US" dirty="0"/>
              <a:t> View in SSMS</a:t>
            </a:r>
          </a:p>
          <a:p>
            <a:pPr lvl="1">
              <a:buAutoNum type="arabicPeriod"/>
            </a:pPr>
            <a:r>
              <a:rPr lang="en-US" dirty="0"/>
              <a:t>In the Object Explorer, Open Databases -&gt; The company database -&gt; Views</a:t>
            </a:r>
          </a:p>
          <a:p>
            <a:pPr lvl="1">
              <a:buAutoNum type="arabicPeriod"/>
            </a:pPr>
            <a:r>
              <a:rPr lang="en-US" dirty="0"/>
              <a:t>Find the View that matches the </a:t>
            </a:r>
            <a:r>
              <a:rPr lang="en-US" dirty="0" err="1"/>
              <a:t>SmartList’s</a:t>
            </a:r>
            <a:r>
              <a:rPr lang="en-US" dirty="0"/>
              <a:t> name (without spaces)</a:t>
            </a:r>
          </a:p>
          <a:p>
            <a:pPr lvl="2">
              <a:buAutoNum type="arabicPeriod"/>
            </a:pPr>
            <a:r>
              <a:rPr lang="en-US" dirty="0"/>
              <a:t>Click on the first view in the tree, then start typing </a:t>
            </a:r>
            <a:r>
              <a:rPr lang="en-US" dirty="0" err="1"/>
              <a:t>dbo.CustomerAddress</a:t>
            </a:r>
            <a:endParaRPr lang="en-US" dirty="0"/>
          </a:p>
          <a:p>
            <a:pPr lvl="2">
              <a:buAutoNum type="arabicPeriod"/>
            </a:pPr>
            <a:r>
              <a:rPr lang="en-US" dirty="0"/>
              <a:t>Use the built in Filtering</a:t>
            </a:r>
          </a:p>
          <a:p>
            <a:pPr lvl="3">
              <a:buAutoNum type="arabicPeriod"/>
            </a:pPr>
            <a:r>
              <a:rPr lang="en-US" dirty="0"/>
              <a:t>Right Click on View -&gt; Filter -&gt; Filter Setting</a:t>
            </a:r>
          </a:p>
          <a:p>
            <a:pPr lvl="3">
              <a:buAutoNum type="arabicPeriod"/>
            </a:pPr>
            <a:r>
              <a:rPr lang="en-US" dirty="0"/>
              <a:t>Enter </a:t>
            </a:r>
            <a:r>
              <a:rPr lang="en-US" dirty="0" err="1"/>
              <a:t>CustomerAddress</a:t>
            </a:r>
            <a:r>
              <a:rPr lang="en-US" dirty="0"/>
              <a:t> in the “Name” value</a:t>
            </a:r>
          </a:p>
          <a:p>
            <a:pPr lvl="3">
              <a:buAutoNum type="arabicPeriod"/>
            </a:pPr>
            <a:r>
              <a:rPr lang="en-US" dirty="0"/>
              <a:t>Press OK </a:t>
            </a:r>
          </a:p>
          <a:p>
            <a:pPr lvl="1">
              <a:buAutoNum type="arabicPeriod"/>
            </a:pPr>
            <a:r>
              <a:rPr lang="en-US" dirty="0"/>
              <a:t>Right click on the View Script View as -&gt; Create To -&gt; New Query Window</a:t>
            </a:r>
          </a:p>
          <a:p>
            <a:pPr lvl="2">
              <a:buAutoNum type="arabicPeriod"/>
            </a:pPr>
            <a:r>
              <a:rPr lang="en-US" dirty="0"/>
              <a:t>Examine the query SSMS (SQL Server Management Studio)</a:t>
            </a:r>
          </a:p>
          <a:p>
            <a:pPr lvl="2">
              <a:buAutoNum type="arabicPeriod"/>
            </a:pPr>
            <a:r>
              <a:rPr lang="en-US" dirty="0"/>
              <a:t>Cry at the one </a:t>
            </a:r>
            <a:r>
              <a:rPr lang="en-US" dirty="0" err="1"/>
              <a:t>lllloooonnnnggg</a:t>
            </a:r>
            <a:r>
              <a:rPr lang="en-US" dirty="0"/>
              <a:t> SQL statement</a:t>
            </a:r>
          </a:p>
          <a:p>
            <a:pPr lvl="2">
              <a:buAutoNum type="arabicPeriod"/>
            </a:pPr>
            <a:r>
              <a:rPr lang="en-US" dirty="0"/>
              <a:t>Wipe your tears… we can fix it</a:t>
            </a:r>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err="1"/>
              <a:t>CustomerAddress</a:t>
            </a:r>
            <a:r>
              <a:rPr lang="en-US" dirty="0"/>
              <a:t> View</a:t>
            </a:r>
          </a:p>
        </p:txBody>
      </p:sp>
    </p:spTree>
    <p:extLst>
      <p:ext uri="{BB962C8B-B14F-4D97-AF65-F5344CB8AC3E}">
        <p14:creationId xmlns:p14="http://schemas.microsoft.com/office/powerpoint/2010/main" val="41183953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281019" cy="4724400"/>
          </a:xfrm>
        </p:spPr>
        <p:txBody>
          <a:bodyPr/>
          <a:lstStyle/>
          <a:p>
            <a:pPr marL="0" indent="0">
              <a:buNone/>
            </a:pPr>
            <a:r>
              <a:rPr lang="en-US" dirty="0"/>
              <a:t>Every GP supplied View and Stored Proc is one long line of text</a:t>
            </a:r>
          </a:p>
          <a:p>
            <a:pPr lvl="1">
              <a:buFont typeface="Arial" pitchFamily="34" charset="0"/>
              <a:buAutoNum type="arabicPeriod"/>
            </a:pPr>
            <a:r>
              <a:rPr lang="en-US" dirty="0" err="1"/>
              <a:t>CustomerAddress</a:t>
            </a:r>
            <a:r>
              <a:rPr lang="en-US" dirty="0"/>
              <a:t> View is 10,092 characters long – 156 lines formatted</a:t>
            </a:r>
          </a:p>
          <a:p>
            <a:pPr lvl="1">
              <a:buFont typeface="Arial" pitchFamily="34" charset="0"/>
              <a:buAutoNum type="arabicPeriod"/>
            </a:pPr>
            <a:r>
              <a:rPr lang="en-US" dirty="0" err="1"/>
              <a:t>AccountTransaction</a:t>
            </a:r>
            <a:r>
              <a:rPr lang="en-US" dirty="0"/>
              <a:t> View is 36,128 characters long – 395 lines formatted</a:t>
            </a:r>
          </a:p>
          <a:p>
            <a:pPr marL="514350" indent="-514350">
              <a:buFont typeface="+mj-lt"/>
              <a:buAutoNum type="arabicPeriod"/>
            </a:pPr>
            <a:endParaRPr lang="en-US" dirty="0"/>
          </a:p>
          <a:p>
            <a:pPr marL="0" indent="0">
              <a:buNone/>
            </a:pPr>
            <a:r>
              <a:rPr lang="en-US" dirty="0"/>
              <a:t>PoorSQL.com – Free website and tool to format queries</a:t>
            </a:r>
          </a:p>
          <a:p>
            <a:pPr lvl="1">
              <a:buFont typeface="Arial" pitchFamily="34" charset="0"/>
              <a:buAutoNum type="arabicPeriod"/>
            </a:pPr>
            <a:r>
              <a:rPr lang="en-US" dirty="0"/>
              <a:t>Personal preference - check the “Trailing Commas” option on poorsql.com</a:t>
            </a:r>
          </a:p>
          <a:p>
            <a:pPr lvl="1">
              <a:buAutoNum type="arabicPeriod"/>
            </a:pPr>
            <a:r>
              <a:rPr lang="en-US" dirty="0"/>
              <a:t>Copy select part of the query to the “Input SQL” tab on poorsql.com</a:t>
            </a:r>
          </a:p>
          <a:p>
            <a:pPr lvl="1">
              <a:buAutoNum type="arabicPeriod"/>
            </a:pPr>
            <a:r>
              <a:rPr lang="en-US" dirty="0"/>
              <a:t>Copy query from “Formatted SQL” back into SSMS</a:t>
            </a:r>
          </a:p>
          <a:p>
            <a:pPr lvl="1">
              <a:buAutoNum type="arabicPeriod"/>
            </a:pPr>
            <a:endParaRPr lang="en-US" dirty="0"/>
          </a:p>
          <a:p>
            <a:pPr marL="0" indent="0">
              <a:buNone/>
            </a:pPr>
            <a:r>
              <a:rPr lang="en-US" dirty="0"/>
              <a:t>I have not been able to get the  SSMS / Visual Studio plugin from PoorSql.com to work </a:t>
            </a:r>
            <a:r>
              <a:rPr lang="en-US" dirty="0">
                <a:sym typeface="Wingdings" panose="05000000000000000000" pitchFamily="2" charset="2"/>
              </a:rPr>
              <a:t></a:t>
            </a: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Fun with SQL – Formatting GP Queries</a:t>
            </a:r>
          </a:p>
        </p:txBody>
      </p:sp>
    </p:spTree>
    <p:extLst>
      <p:ext uri="{BB962C8B-B14F-4D97-AF65-F5344CB8AC3E}">
        <p14:creationId xmlns:p14="http://schemas.microsoft.com/office/powerpoint/2010/main" val="33953354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281019" cy="4724400"/>
          </a:xfrm>
        </p:spPr>
        <p:txBody>
          <a:bodyPr/>
          <a:lstStyle/>
          <a:p>
            <a:pPr marL="0" indent="0">
              <a:buNone/>
            </a:pPr>
            <a:r>
              <a:rPr lang="en-US" dirty="0"/>
              <a:t>Top Line-The original view.  Everything else-Formatted by </a:t>
            </a:r>
            <a:r>
              <a:rPr lang="en-US" dirty="0" err="1"/>
              <a:t>PoorSQL</a:t>
            </a: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Fun with SQL – PoorSQL.com</a:t>
            </a:r>
          </a:p>
        </p:txBody>
      </p:sp>
      <p:pic>
        <p:nvPicPr>
          <p:cNvPr id="7" name="Picture 6" descr="A screenshot of a computer&#10;&#10;Description automatically generated">
            <a:extLst>
              <a:ext uri="{FF2B5EF4-FFF2-40B4-BE49-F238E27FC236}">
                <a16:creationId xmlns:a16="http://schemas.microsoft.com/office/drawing/2014/main" id="{2FE2991C-2523-034D-63BC-134F3E1D511C}"/>
              </a:ext>
            </a:extLst>
          </p:cNvPr>
          <p:cNvPicPr>
            <a:picLocks noChangeAspect="1"/>
          </p:cNvPicPr>
          <p:nvPr/>
        </p:nvPicPr>
        <p:blipFill>
          <a:blip r:embed="rId2"/>
          <a:stretch>
            <a:fillRect/>
          </a:stretch>
        </p:blipFill>
        <p:spPr>
          <a:xfrm>
            <a:off x="2165935" y="1858962"/>
            <a:ext cx="8104604" cy="4124664"/>
          </a:xfrm>
          <a:prstGeom prst="rect">
            <a:avLst/>
          </a:prstGeom>
        </p:spPr>
      </p:pic>
      <p:sp>
        <p:nvSpPr>
          <p:cNvPr id="8" name="Rectangle 7">
            <a:extLst>
              <a:ext uri="{FF2B5EF4-FFF2-40B4-BE49-F238E27FC236}">
                <a16:creationId xmlns:a16="http://schemas.microsoft.com/office/drawing/2014/main" id="{A1FA0FD5-832F-F4C7-33AA-4F2C44309053}"/>
              </a:ext>
            </a:extLst>
          </p:cNvPr>
          <p:cNvSpPr/>
          <p:nvPr/>
        </p:nvSpPr>
        <p:spPr bwMode="auto">
          <a:xfrm>
            <a:off x="2165935" y="2087562"/>
            <a:ext cx="381000" cy="1905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949251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3067613"/>
            <a:ext cx="12281019" cy="2982349"/>
          </a:xfrm>
        </p:spPr>
        <p:txBody>
          <a:bodyPr/>
          <a:lstStyle/>
          <a:p>
            <a:pPr marL="0" indent="0">
              <a:buNone/>
            </a:pPr>
            <a:r>
              <a:rPr lang="en-US" dirty="0"/>
              <a:t>Don’t alias the column or table names</a:t>
            </a:r>
          </a:p>
          <a:p>
            <a:pPr marL="0" indent="0">
              <a:buNone/>
            </a:pPr>
            <a:r>
              <a:rPr lang="en-US" dirty="0"/>
              <a:t>The word OUTER is not required</a:t>
            </a:r>
          </a:p>
          <a:p>
            <a:pPr marL="0" indent="0">
              <a:buNone/>
            </a:pPr>
            <a:r>
              <a:rPr lang="en-US" dirty="0" err="1"/>
              <a:t>Drillbacks</a:t>
            </a:r>
            <a:r>
              <a:rPr lang="en-US" dirty="0"/>
              <a:t> work great with the HYPERLINK function in Excel</a:t>
            </a:r>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SQL Query formatting</a:t>
            </a:r>
          </a:p>
        </p:txBody>
      </p:sp>
      <p:sp>
        <p:nvSpPr>
          <p:cNvPr id="8" name="Rectangle 7">
            <a:extLst>
              <a:ext uri="{FF2B5EF4-FFF2-40B4-BE49-F238E27FC236}">
                <a16:creationId xmlns:a16="http://schemas.microsoft.com/office/drawing/2014/main" id="{A1FA0FD5-832F-F4C7-33AA-4F2C44309053}"/>
              </a:ext>
            </a:extLst>
          </p:cNvPr>
          <p:cNvSpPr/>
          <p:nvPr/>
        </p:nvSpPr>
        <p:spPr bwMode="auto">
          <a:xfrm>
            <a:off x="2165935" y="2087562"/>
            <a:ext cx="381000" cy="1905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descr="A close up of a computer screen&#10;&#10;Description automatically generated">
            <a:extLst>
              <a:ext uri="{FF2B5EF4-FFF2-40B4-BE49-F238E27FC236}">
                <a16:creationId xmlns:a16="http://schemas.microsoft.com/office/drawing/2014/main" id="{6712C6EA-4982-B63F-7760-D7A8354438A4}"/>
              </a:ext>
            </a:extLst>
          </p:cNvPr>
          <p:cNvPicPr>
            <a:picLocks noChangeAspect="1"/>
          </p:cNvPicPr>
          <p:nvPr/>
        </p:nvPicPr>
        <p:blipFill>
          <a:blip r:embed="rId2"/>
          <a:stretch>
            <a:fillRect/>
          </a:stretch>
        </p:blipFill>
        <p:spPr>
          <a:xfrm>
            <a:off x="976917" y="1249362"/>
            <a:ext cx="10638095" cy="1733333"/>
          </a:xfrm>
          <a:prstGeom prst="rect">
            <a:avLst/>
          </a:prstGeom>
        </p:spPr>
      </p:pic>
      <p:sp>
        <p:nvSpPr>
          <p:cNvPr id="6" name="Rectangle 5">
            <a:extLst>
              <a:ext uri="{FF2B5EF4-FFF2-40B4-BE49-F238E27FC236}">
                <a16:creationId xmlns:a16="http://schemas.microsoft.com/office/drawing/2014/main" id="{E100650B-E1CD-C979-B641-F742380C38FB}"/>
              </a:ext>
            </a:extLst>
          </p:cNvPr>
          <p:cNvSpPr/>
          <p:nvPr/>
        </p:nvSpPr>
        <p:spPr bwMode="auto">
          <a:xfrm>
            <a:off x="2789554" y="1561782"/>
            <a:ext cx="4305300" cy="266700"/>
          </a:xfrm>
          <a:prstGeom prst="rect">
            <a:avLst/>
          </a:prstGeom>
          <a:solidFill>
            <a:srgbClr val="FFFF00">
              <a:alpha val="2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6DCD5554-F677-11F4-C891-AD8823AF5639}"/>
              </a:ext>
            </a:extLst>
          </p:cNvPr>
          <p:cNvSpPr/>
          <p:nvPr/>
        </p:nvSpPr>
        <p:spPr bwMode="auto">
          <a:xfrm>
            <a:off x="4122737" y="1848484"/>
            <a:ext cx="2857500" cy="266700"/>
          </a:xfrm>
          <a:prstGeom prst="rect">
            <a:avLst/>
          </a:prstGeom>
          <a:solidFill>
            <a:srgbClr val="FFFF00">
              <a:alpha val="2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D064C6A6-567C-377B-AF4B-2828BE171919}"/>
              </a:ext>
            </a:extLst>
          </p:cNvPr>
          <p:cNvSpPr/>
          <p:nvPr/>
        </p:nvSpPr>
        <p:spPr bwMode="auto">
          <a:xfrm>
            <a:off x="4123053" y="2133282"/>
            <a:ext cx="3085784" cy="266700"/>
          </a:xfrm>
          <a:prstGeom prst="rect">
            <a:avLst/>
          </a:prstGeom>
          <a:solidFill>
            <a:srgbClr val="FFFF00">
              <a:alpha val="2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64437617-09E4-4CA8-950E-743868BE4B23}"/>
              </a:ext>
            </a:extLst>
          </p:cNvPr>
          <p:cNvSpPr/>
          <p:nvPr/>
        </p:nvSpPr>
        <p:spPr bwMode="auto">
          <a:xfrm>
            <a:off x="1570037" y="1834896"/>
            <a:ext cx="685800" cy="549528"/>
          </a:xfrm>
          <a:prstGeom prst="rect">
            <a:avLst/>
          </a:prstGeom>
          <a:solidFill>
            <a:srgbClr val="FFFF00">
              <a:alpha val="2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E5472807-780C-E750-2EB7-8EB1B7AC906A}"/>
              </a:ext>
            </a:extLst>
          </p:cNvPr>
          <p:cNvSpPr/>
          <p:nvPr/>
        </p:nvSpPr>
        <p:spPr bwMode="auto">
          <a:xfrm>
            <a:off x="1462163" y="1210399"/>
            <a:ext cx="9442373" cy="331381"/>
          </a:xfrm>
          <a:prstGeom prst="rect">
            <a:avLst/>
          </a:prstGeom>
          <a:solidFill>
            <a:srgbClr val="FFFF00">
              <a:alpha val="2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042488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6" grpId="1" animBg="1"/>
      <p:bldP spid="9" grpId="0" animBg="1"/>
      <p:bldP spid="9" grpId="1" animBg="1"/>
      <p:bldP spid="10" grpId="0" animBg="1"/>
      <p:bldP spid="10" grpId="1" animBg="1"/>
      <p:bldP spid="11" grpId="0" animBg="1"/>
      <p:bldP spid="11" grpId="1"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349281" cy="4724400"/>
          </a:xfrm>
        </p:spPr>
        <p:txBody>
          <a:bodyPr/>
          <a:lstStyle/>
          <a:p>
            <a:pPr>
              <a:buAutoNum type="arabicPeriod"/>
            </a:pPr>
            <a:r>
              <a:rPr lang="en-US" dirty="0"/>
              <a:t>Files can be download from Rnoldz.com</a:t>
            </a:r>
          </a:p>
          <a:p>
            <a:pPr marL="558800" lvl="2" indent="-214313">
              <a:buNone/>
            </a:pPr>
            <a:r>
              <a:rPr lang="en-US" dirty="0"/>
              <a:t>Right click and select “Save link as…” to download a copy of a file</a:t>
            </a:r>
          </a:p>
          <a:p>
            <a:pPr marL="558800" lvl="2" indent="-214313">
              <a:buNone/>
            </a:pPr>
            <a:r>
              <a:rPr lang="en-US" dirty="0"/>
              <a:t>Left clicking on the file will try to open it in the web browser</a:t>
            </a:r>
          </a:p>
          <a:p>
            <a:pPr marL="558800" lvl="2" indent="-214313">
              <a:buNone/>
            </a:pPr>
            <a:r>
              <a:rPr lang="en-US" dirty="0"/>
              <a:t>After downloading a file, right click and select “Unblock” on it</a:t>
            </a:r>
          </a:p>
          <a:p>
            <a:pPr marL="558800" lvl="2" indent="-214313">
              <a:buNone/>
            </a:pPr>
            <a:r>
              <a:rPr lang="en-US" dirty="0"/>
              <a:t>Replicator is a Macro Enabled spreadsheet.</a:t>
            </a:r>
          </a:p>
          <a:p>
            <a:pPr marL="558800" lvl="2" indent="-214313">
              <a:buNone/>
            </a:pPr>
            <a:r>
              <a:rPr lang="en-US" dirty="0"/>
              <a:t>	The “Enable Content” button will need to be pressed when first opening the file</a:t>
            </a:r>
          </a:p>
          <a:p>
            <a:pPr marL="558800" lvl="2" indent="-214313">
              <a:buNone/>
            </a:pPr>
            <a:r>
              <a:rPr lang="en-US" dirty="0"/>
              <a:t>	Storing Replicator.xlsm on a network folder may cause other security warning/issues</a:t>
            </a:r>
          </a:p>
          <a:p>
            <a:pPr>
              <a:buFont typeface="Arial" pitchFamily="34" charset="0"/>
              <a:buAutoNum type="arabicPeriod"/>
            </a:pPr>
            <a:r>
              <a:rPr lang="en-US" dirty="0"/>
              <a:t>Many things discussed here only need to be performed once</a:t>
            </a:r>
          </a:p>
          <a:p>
            <a:pPr marL="558800" lvl="2" indent="-214313">
              <a:buNone/>
            </a:pPr>
            <a:r>
              <a:rPr lang="en-US" dirty="0"/>
              <a:t>Once they are setup on a machine or network, they won’t need to be addressed again</a:t>
            </a:r>
          </a:p>
          <a:p>
            <a:pPr>
              <a:buFont typeface="Arial" pitchFamily="34" charset="0"/>
              <a:buAutoNum type="arabicPeriod"/>
            </a:pPr>
            <a:r>
              <a:rPr lang="en-US" dirty="0"/>
              <a:t>So… sit back, relax, and try to stay awake</a:t>
            </a:r>
          </a:p>
          <a:p>
            <a:pPr marL="801688" indent="-801688">
              <a:buNone/>
            </a:pPr>
            <a:r>
              <a:rPr lang="en-US" sz="2000" dirty="0"/>
              <a:t>Note:	This slide deck contains detailed, step by step instructions for reference purposes. Most of topics in the slide deck will be demonstrated during this session.  Don’t worry, we won’t go over each slide line by line.</a:t>
            </a:r>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Session Notes/Comments</a:t>
            </a:r>
          </a:p>
        </p:txBody>
      </p:sp>
    </p:spTree>
    <p:extLst>
      <p:ext uri="{BB962C8B-B14F-4D97-AF65-F5344CB8AC3E}">
        <p14:creationId xmlns:p14="http://schemas.microsoft.com/office/powerpoint/2010/main" val="6884016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_ja_RM00102SelectAll Contents</a:t>
            </a:r>
          </a:p>
        </p:txBody>
      </p:sp>
      <p:pic>
        <p:nvPicPr>
          <p:cNvPr id="15" name="Picture 14">
            <a:extLst>
              <a:ext uri="{FF2B5EF4-FFF2-40B4-BE49-F238E27FC236}">
                <a16:creationId xmlns:a16="http://schemas.microsoft.com/office/drawing/2014/main" id="{00697075-1661-B17F-AF85-868A085ABEA8}"/>
              </a:ext>
            </a:extLst>
          </p:cNvPr>
          <p:cNvPicPr>
            <a:picLocks noChangeAspect="1"/>
          </p:cNvPicPr>
          <p:nvPr/>
        </p:nvPicPr>
        <p:blipFill>
          <a:blip r:embed="rId2"/>
          <a:stretch>
            <a:fillRect/>
          </a:stretch>
        </p:blipFill>
        <p:spPr>
          <a:xfrm>
            <a:off x="164757" y="1363662"/>
            <a:ext cx="6057900" cy="2266950"/>
          </a:xfrm>
          <a:prstGeom prst="rect">
            <a:avLst/>
          </a:prstGeom>
        </p:spPr>
      </p:pic>
      <p:sp>
        <p:nvSpPr>
          <p:cNvPr id="16" name="Content Placeholder 1">
            <a:extLst>
              <a:ext uri="{FF2B5EF4-FFF2-40B4-BE49-F238E27FC236}">
                <a16:creationId xmlns:a16="http://schemas.microsoft.com/office/drawing/2014/main" id="{64D4ED11-8ABD-2EE7-7910-869FABC0F863}"/>
              </a:ext>
            </a:extLst>
          </p:cNvPr>
          <p:cNvSpPr>
            <a:spLocks noGrp="1"/>
          </p:cNvSpPr>
          <p:nvPr>
            <p:ph sz="quarter" idx="10"/>
          </p:nvPr>
        </p:nvSpPr>
        <p:spPr>
          <a:xfrm>
            <a:off x="6218237" y="1096962"/>
            <a:ext cx="6286500" cy="3124200"/>
          </a:xfrm>
        </p:spPr>
        <p:txBody>
          <a:bodyPr/>
          <a:lstStyle/>
          <a:p>
            <a:pPr marL="0" indent="0">
              <a:buNone/>
              <a:tabLst>
                <a:tab pos="1258888" algn="l"/>
              </a:tabLst>
            </a:pPr>
            <a:r>
              <a:rPr lang="en-US" sz="2400" b="1" dirty="0"/>
              <a:t>ALTER</a:t>
            </a:r>
            <a:r>
              <a:rPr lang="en-US" sz="2400" dirty="0"/>
              <a:t>	making changes</a:t>
            </a:r>
          </a:p>
          <a:p>
            <a:pPr marL="0" indent="0">
              <a:buNone/>
              <a:tabLst>
                <a:tab pos="1258888" algn="l"/>
              </a:tabLst>
            </a:pPr>
            <a:r>
              <a:rPr lang="en-US" sz="2400" b="1" dirty="0"/>
              <a:t>CREATE</a:t>
            </a:r>
            <a:r>
              <a:rPr lang="en-US" sz="2400" dirty="0"/>
              <a:t>	create the stored proc</a:t>
            </a:r>
          </a:p>
          <a:p>
            <a:pPr marL="0" indent="0">
              <a:buNone/>
              <a:tabLst>
                <a:tab pos="1258888" algn="l"/>
              </a:tabLst>
            </a:pPr>
            <a:r>
              <a:rPr lang="en-US" sz="2400" b="1" dirty="0"/>
              <a:t>AS	</a:t>
            </a:r>
            <a:r>
              <a:rPr lang="en-US" sz="2400" dirty="0"/>
              <a:t>the contents of the stored proc</a:t>
            </a:r>
          </a:p>
          <a:p>
            <a:pPr marL="0" indent="0">
              <a:buNone/>
              <a:tabLst>
                <a:tab pos="1258888" algn="l"/>
              </a:tabLst>
            </a:pPr>
            <a:r>
              <a:rPr lang="en-US" sz="2400" b="1" dirty="0"/>
              <a:t>SELECT</a:t>
            </a:r>
            <a:r>
              <a:rPr lang="en-US" sz="2400" dirty="0"/>
              <a:t>	return this column</a:t>
            </a:r>
          </a:p>
          <a:p>
            <a:pPr marL="0" indent="0">
              <a:buNone/>
              <a:tabLst>
                <a:tab pos="1258888" algn="l"/>
              </a:tabLst>
            </a:pPr>
            <a:r>
              <a:rPr lang="en-US" sz="2400" b="1" dirty="0"/>
              <a:t>RTRIM	</a:t>
            </a:r>
            <a:r>
              <a:rPr lang="en-US" sz="2400" dirty="0"/>
              <a:t>remove trailing spaces</a:t>
            </a:r>
          </a:p>
          <a:p>
            <a:pPr marL="0" indent="0">
              <a:buNone/>
              <a:tabLst>
                <a:tab pos="1258888" algn="l"/>
              </a:tabLst>
            </a:pPr>
            <a:r>
              <a:rPr lang="en-US" sz="2400" b="1" dirty="0"/>
              <a:t>AS</a:t>
            </a:r>
            <a:r>
              <a:rPr lang="en-US" sz="2400" dirty="0"/>
              <a:t>	give the column a name</a:t>
            </a:r>
          </a:p>
          <a:p>
            <a:pPr marL="0" indent="0">
              <a:buNone/>
              <a:tabLst>
                <a:tab pos="1258888" algn="l"/>
              </a:tabLst>
            </a:pPr>
            <a:r>
              <a:rPr lang="en-US" sz="2400" b="1" dirty="0"/>
              <a:t>FROM</a:t>
            </a:r>
            <a:r>
              <a:rPr lang="en-US" sz="2400" dirty="0"/>
              <a:t>	get the data from here</a:t>
            </a:r>
          </a:p>
          <a:p>
            <a:pPr marL="0" indent="0">
              <a:buNone/>
            </a:pPr>
            <a:r>
              <a:rPr lang="en-US" sz="2000" dirty="0"/>
              <a:t>Note: Do not RTRIM Numbers or Dates</a:t>
            </a:r>
          </a:p>
        </p:txBody>
      </p:sp>
      <p:sp>
        <p:nvSpPr>
          <p:cNvPr id="17" name="Content Placeholder 1">
            <a:extLst>
              <a:ext uri="{FF2B5EF4-FFF2-40B4-BE49-F238E27FC236}">
                <a16:creationId xmlns:a16="http://schemas.microsoft.com/office/drawing/2014/main" id="{61DA00D0-3A73-E8DE-A281-58213CED0525}"/>
              </a:ext>
            </a:extLst>
          </p:cNvPr>
          <p:cNvSpPr txBox="1">
            <a:spLocks/>
          </p:cNvSpPr>
          <p:nvPr/>
        </p:nvSpPr>
        <p:spPr>
          <a:xfrm>
            <a:off x="154791" y="3687762"/>
            <a:ext cx="12349946" cy="2438400"/>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What’s in a Name?</a:t>
            </a:r>
          </a:p>
          <a:p>
            <a:pPr marL="514350" indent="-514350">
              <a:buFont typeface="+mj-lt"/>
              <a:buAutoNum type="arabicPeriod"/>
            </a:pPr>
            <a:r>
              <a:rPr lang="en-US" dirty="0"/>
              <a:t>Prefix with “_” so it appears at the top in SSMS</a:t>
            </a:r>
          </a:p>
          <a:p>
            <a:pPr marL="514350" indent="-514350">
              <a:buFont typeface="+mj-lt"/>
              <a:buAutoNum type="arabicPeriod"/>
            </a:pPr>
            <a:r>
              <a:rPr lang="en-US" dirty="0"/>
              <a:t>Contains “ja” (or company initials) so we know the owner</a:t>
            </a:r>
          </a:p>
          <a:p>
            <a:pPr marL="514350" indent="-514350">
              <a:buFont typeface="+mj-lt"/>
              <a:buAutoNum type="arabicPeriod"/>
            </a:pPr>
            <a:r>
              <a:rPr lang="en-US" dirty="0"/>
              <a:t>Contains main table in the name – RM00102</a:t>
            </a:r>
          </a:p>
          <a:p>
            <a:pPr marL="514350" indent="-514350">
              <a:buFont typeface="+mj-lt"/>
              <a:buAutoNum type="arabicPeriod"/>
            </a:pPr>
            <a:r>
              <a:rPr lang="en-US" dirty="0"/>
              <a:t>Contains the action this stored procedure performs – Select All</a:t>
            </a:r>
          </a:p>
        </p:txBody>
      </p:sp>
    </p:spTree>
    <p:extLst>
      <p:ext uri="{BB962C8B-B14F-4D97-AF65-F5344CB8AC3E}">
        <p14:creationId xmlns:p14="http://schemas.microsoft.com/office/powerpoint/2010/main" val="1886331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Getting Data from SQL - Security</a:t>
            </a:r>
          </a:p>
        </p:txBody>
      </p:sp>
      <p:sp>
        <p:nvSpPr>
          <p:cNvPr id="5" name="Flowchart: Magnetic Disk 4">
            <a:extLst>
              <a:ext uri="{FF2B5EF4-FFF2-40B4-BE49-F238E27FC236}">
                <a16:creationId xmlns:a16="http://schemas.microsoft.com/office/drawing/2014/main" id="{C505B603-5AF8-66CD-D8A1-0D48798E2653}"/>
              </a:ext>
            </a:extLst>
          </p:cNvPr>
          <p:cNvSpPr/>
          <p:nvPr/>
        </p:nvSpPr>
        <p:spPr bwMode="auto">
          <a:xfrm>
            <a:off x="2141537" y="4487862"/>
            <a:ext cx="1752600" cy="1219200"/>
          </a:xfrm>
          <a:prstGeom prst="flowChartMagneticDisk">
            <a:avLst/>
          </a:prstGeom>
          <a:solidFill>
            <a:schemeClr val="accent2"/>
          </a:solidFill>
          <a:ln w="25400">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Database</a:t>
            </a:r>
          </a:p>
        </p:txBody>
      </p:sp>
      <p:pic>
        <p:nvPicPr>
          <p:cNvPr id="15" name="Picture 14" descr="A screenshot of a computer&#10;&#10;Description automatically generated">
            <a:extLst>
              <a:ext uri="{FF2B5EF4-FFF2-40B4-BE49-F238E27FC236}">
                <a16:creationId xmlns:a16="http://schemas.microsoft.com/office/drawing/2014/main" id="{D42B1C34-E522-F6FA-30D8-FEC7B6BD9EDA}"/>
              </a:ext>
            </a:extLst>
          </p:cNvPr>
          <p:cNvPicPr>
            <a:picLocks noChangeAspect="1"/>
          </p:cNvPicPr>
          <p:nvPr/>
        </p:nvPicPr>
        <p:blipFill>
          <a:blip r:embed="rId2"/>
          <a:stretch>
            <a:fillRect/>
          </a:stretch>
        </p:blipFill>
        <p:spPr>
          <a:xfrm>
            <a:off x="327744" y="1325562"/>
            <a:ext cx="5380186" cy="2286198"/>
          </a:xfrm>
          <a:prstGeom prst="rect">
            <a:avLst/>
          </a:prstGeom>
        </p:spPr>
      </p:pic>
      <p:grpSp>
        <p:nvGrpSpPr>
          <p:cNvPr id="25" name="Group 24">
            <a:extLst>
              <a:ext uri="{FF2B5EF4-FFF2-40B4-BE49-F238E27FC236}">
                <a16:creationId xmlns:a16="http://schemas.microsoft.com/office/drawing/2014/main" id="{71D9D527-146D-EFAF-6893-B2FBD1096AA5}"/>
              </a:ext>
            </a:extLst>
          </p:cNvPr>
          <p:cNvGrpSpPr/>
          <p:nvPr/>
        </p:nvGrpSpPr>
        <p:grpSpPr>
          <a:xfrm>
            <a:off x="236537" y="2849562"/>
            <a:ext cx="1885950" cy="2628801"/>
            <a:chOff x="236537" y="2849562"/>
            <a:chExt cx="1885950" cy="2628801"/>
          </a:xfrm>
        </p:grpSpPr>
        <p:sp>
          <p:nvSpPr>
            <p:cNvPr id="16" name="Arrow: Curved Right 15">
              <a:extLst>
                <a:ext uri="{FF2B5EF4-FFF2-40B4-BE49-F238E27FC236}">
                  <a16:creationId xmlns:a16="http://schemas.microsoft.com/office/drawing/2014/main" id="{13B9A92C-52F1-410D-1A54-317EF800995D}"/>
                </a:ext>
              </a:extLst>
            </p:cNvPr>
            <p:cNvSpPr/>
            <p:nvPr/>
          </p:nvSpPr>
          <p:spPr bwMode="auto">
            <a:xfrm>
              <a:off x="236537" y="2849562"/>
              <a:ext cx="1676400" cy="2628801"/>
            </a:xfrm>
            <a:prstGeom prst="curved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a:solidFill>
                  <a:srgbClr val="001E60"/>
                </a:soli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339C659F-21D5-AEEA-A015-F9607A536E86}"/>
                </a:ext>
              </a:extLst>
            </p:cNvPr>
            <p:cNvSpPr/>
            <p:nvPr/>
          </p:nvSpPr>
          <p:spPr bwMode="auto">
            <a:xfrm>
              <a:off x="407987" y="3421062"/>
              <a:ext cx="1714500" cy="124131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rgbClr val="001E60"/>
                  </a:solidFill>
                  <a:ea typeface="Segoe UI" pitchFamily="34" charset="0"/>
                  <a:cs typeface="Segoe UI" pitchFamily="34" charset="0"/>
                </a:rPr>
                <a:t>Refresh</a:t>
              </a:r>
            </a:p>
            <a:p>
              <a:pPr algn="ctr" defTabSz="932472" fontAlgn="base">
                <a:lnSpc>
                  <a:spcPct val="90000"/>
                </a:lnSpc>
                <a:spcBef>
                  <a:spcPct val="0"/>
                </a:spcBef>
                <a:spcAft>
                  <a:spcPct val="0"/>
                </a:spcAft>
              </a:pPr>
              <a:r>
                <a:rPr lang="en-US" sz="2400" b="1" dirty="0">
                  <a:solidFill>
                    <a:srgbClr val="001E60"/>
                  </a:solidFill>
                  <a:ea typeface="Segoe UI" pitchFamily="34" charset="0"/>
                  <a:cs typeface="Segoe UI" pitchFamily="34" charset="0"/>
                </a:rPr>
                <a:t>Data</a:t>
              </a:r>
            </a:p>
            <a:p>
              <a:pPr algn="ctr" defTabSz="932472" fontAlgn="base">
                <a:lnSpc>
                  <a:spcPct val="90000"/>
                </a:lnSpc>
                <a:spcBef>
                  <a:spcPct val="0"/>
                </a:spcBef>
                <a:spcAft>
                  <a:spcPct val="0"/>
                </a:spcAft>
              </a:pPr>
              <a:r>
                <a:rPr lang="en-US" sz="2400" b="1" dirty="0">
                  <a:solidFill>
                    <a:srgbClr val="001E60"/>
                  </a:solidFill>
                  <a:ea typeface="Segoe UI" pitchFamily="34" charset="0"/>
                  <a:cs typeface="Segoe UI" pitchFamily="34" charset="0"/>
                </a:rPr>
                <a:t>Request</a:t>
              </a:r>
            </a:p>
          </p:txBody>
        </p:sp>
      </p:grpSp>
      <p:grpSp>
        <p:nvGrpSpPr>
          <p:cNvPr id="26" name="Group 25">
            <a:extLst>
              <a:ext uri="{FF2B5EF4-FFF2-40B4-BE49-F238E27FC236}">
                <a16:creationId xmlns:a16="http://schemas.microsoft.com/office/drawing/2014/main" id="{C2A374AA-921B-2988-B6D5-1C4B7587ADF9}"/>
              </a:ext>
            </a:extLst>
          </p:cNvPr>
          <p:cNvGrpSpPr/>
          <p:nvPr/>
        </p:nvGrpSpPr>
        <p:grpSpPr>
          <a:xfrm>
            <a:off x="4105865" y="2727318"/>
            <a:ext cx="1726432" cy="2628801"/>
            <a:chOff x="4156455" y="2756565"/>
            <a:chExt cx="1726432" cy="2628801"/>
          </a:xfrm>
        </p:grpSpPr>
        <p:sp>
          <p:nvSpPr>
            <p:cNvPr id="23" name="Arrow: Curved Right 22">
              <a:extLst>
                <a:ext uri="{FF2B5EF4-FFF2-40B4-BE49-F238E27FC236}">
                  <a16:creationId xmlns:a16="http://schemas.microsoft.com/office/drawing/2014/main" id="{B62D2BDA-A3BA-799C-933E-F9F189C82DF0}"/>
                </a:ext>
              </a:extLst>
            </p:cNvPr>
            <p:cNvSpPr/>
            <p:nvPr/>
          </p:nvSpPr>
          <p:spPr bwMode="auto">
            <a:xfrm rot="10800000">
              <a:off x="4206487" y="2756565"/>
              <a:ext cx="1676400" cy="2628801"/>
            </a:xfrm>
            <a:prstGeom prst="curved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a:solidFill>
                  <a:srgbClr val="001E60"/>
                </a:solidFill>
                <a:ea typeface="Segoe UI" pitchFamily="34" charset="0"/>
                <a:cs typeface="Segoe UI" pitchFamily="34" charset="0"/>
              </a:endParaRPr>
            </a:p>
          </p:txBody>
        </p:sp>
        <p:sp>
          <p:nvSpPr>
            <p:cNvPr id="24" name="Rectangle 23">
              <a:extLst>
                <a:ext uri="{FF2B5EF4-FFF2-40B4-BE49-F238E27FC236}">
                  <a16:creationId xmlns:a16="http://schemas.microsoft.com/office/drawing/2014/main" id="{BAD61EE6-F847-B25A-E494-8F97587D08C1}"/>
                </a:ext>
              </a:extLst>
            </p:cNvPr>
            <p:cNvSpPr/>
            <p:nvPr/>
          </p:nvSpPr>
          <p:spPr bwMode="auto">
            <a:xfrm>
              <a:off x="4156455" y="3741847"/>
              <a:ext cx="1714500" cy="124131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rgbClr val="001E60"/>
                  </a:solidFill>
                  <a:ea typeface="Segoe UI" pitchFamily="34" charset="0"/>
                  <a:cs typeface="Segoe UI" pitchFamily="34" charset="0"/>
                </a:rPr>
                <a:t>Return</a:t>
              </a:r>
            </a:p>
            <a:p>
              <a:pPr algn="ctr" defTabSz="932472" fontAlgn="base">
                <a:lnSpc>
                  <a:spcPct val="90000"/>
                </a:lnSpc>
                <a:spcBef>
                  <a:spcPct val="0"/>
                </a:spcBef>
                <a:spcAft>
                  <a:spcPct val="0"/>
                </a:spcAft>
              </a:pPr>
              <a:r>
                <a:rPr lang="en-US" sz="2400" b="1" dirty="0">
                  <a:solidFill>
                    <a:srgbClr val="001E60"/>
                  </a:solidFill>
                  <a:ea typeface="Segoe UI" pitchFamily="34" charset="0"/>
                  <a:cs typeface="Segoe UI" pitchFamily="34" charset="0"/>
                </a:rPr>
                <a:t>Data</a:t>
              </a:r>
            </a:p>
          </p:txBody>
        </p:sp>
      </p:grpSp>
      <p:sp>
        <p:nvSpPr>
          <p:cNvPr id="27" name="Content Placeholder 1">
            <a:extLst>
              <a:ext uri="{FF2B5EF4-FFF2-40B4-BE49-F238E27FC236}">
                <a16:creationId xmlns:a16="http://schemas.microsoft.com/office/drawing/2014/main" id="{3C880C5A-FC5D-28CB-B18E-EB1C7574C0D6}"/>
              </a:ext>
            </a:extLst>
          </p:cNvPr>
          <p:cNvSpPr>
            <a:spLocks noGrp="1"/>
          </p:cNvSpPr>
          <p:nvPr>
            <p:ph sz="quarter" idx="10"/>
          </p:nvPr>
        </p:nvSpPr>
        <p:spPr>
          <a:xfrm>
            <a:off x="6009435" y="1249560"/>
            <a:ext cx="6404382" cy="4724400"/>
          </a:xfrm>
        </p:spPr>
        <p:txBody>
          <a:bodyPr/>
          <a:lstStyle/>
          <a:p>
            <a:pPr marL="0" indent="0">
              <a:buNone/>
            </a:pPr>
            <a:r>
              <a:rPr lang="en-US" dirty="0"/>
              <a:t>Refresh Data Request</a:t>
            </a:r>
          </a:p>
          <a:p>
            <a:pPr marL="514350" indent="-514350">
              <a:buFont typeface="+mj-lt"/>
              <a:buAutoNum type="arabicPeriod"/>
            </a:pPr>
            <a:r>
              <a:rPr lang="en-US" dirty="0"/>
              <a:t>Get Windows User</a:t>
            </a:r>
          </a:p>
          <a:p>
            <a:pPr marL="514350" indent="-514350">
              <a:buFont typeface="+mj-lt"/>
              <a:buAutoNum type="arabicPeriod"/>
            </a:pPr>
            <a:r>
              <a:rPr lang="en-US" dirty="0"/>
              <a:t>Can they (the user or a group they belong to):</a:t>
            </a:r>
          </a:p>
          <a:p>
            <a:pPr marL="698500" lvl="1" indent="-457200"/>
            <a:r>
              <a:rPr lang="en-US" dirty="0"/>
              <a:t>Log into the SQL Server?</a:t>
            </a:r>
          </a:p>
          <a:p>
            <a:pPr marL="698500" lvl="1" indent="-457200"/>
            <a:r>
              <a:rPr lang="en-US" dirty="0"/>
              <a:t>Access the Database?</a:t>
            </a:r>
          </a:p>
          <a:p>
            <a:pPr marL="698500" lvl="1" indent="-457200"/>
            <a:r>
              <a:rPr lang="en-US" dirty="0"/>
              <a:t>Execute the Stored Procedure?</a:t>
            </a:r>
          </a:p>
          <a:p>
            <a:pPr marL="0" indent="0">
              <a:buNone/>
            </a:pPr>
            <a:r>
              <a:rPr lang="en-US" dirty="0"/>
              <a:t>Return Data</a:t>
            </a:r>
          </a:p>
          <a:p>
            <a:pPr marL="514350" indent="-514350">
              <a:buFont typeface="+mj-lt"/>
              <a:buAutoNum type="arabicPeriod"/>
            </a:pPr>
            <a:r>
              <a:rPr lang="en-US" dirty="0"/>
              <a:t>Run the query</a:t>
            </a:r>
          </a:p>
          <a:p>
            <a:pPr marL="514350" indent="-514350">
              <a:buFont typeface="+mj-lt"/>
              <a:buAutoNum type="arabicPeriod"/>
            </a:pPr>
            <a:r>
              <a:rPr lang="en-US" dirty="0"/>
              <a:t>Return the results</a:t>
            </a:r>
          </a:p>
          <a:p>
            <a:pPr marL="0" indent="0">
              <a:buNone/>
            </a:pPr>
            <a:endParaRPr lang="en-US" dirty="0"/>
          </a:p>
        </p:txBody>
      </p:sp>
    </p:spTree>
    <p:extLst>
      <p:ext uri="{BB962C8B-B14F-4D97-AF65-F5344CB8AC3E}">
        <p14:creationId xmlns:p14="http://schemas.microsoft.com/office/powerpoint/2010/main" val="35078245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marL="0" indent="0">
              <a:buNone/>
            </a:pPr>
            <a:r>
              <a:rPr lang="en-US" dirty="0"/>
              <a:t>There is security/authentication on all objects in SQL</a:t>
            </a:r>
          </a:p>
          <a:p>
            <a:pPr marL="344488" indent="-344488">
              <a:buFont typeface="+mj-lt"/>
              <a:buAutoNum type="arabicPeriod"/>
            </a:pPr>
            <a:r>
              <a:rPr lang="en-US" dirty="0"/>
              <a:t>Windows Authentication – The user is in Active Directory (AD)</a:t>
            </a:r>
          </a:p>
          <a:p>
            <a:pPr marL="344488" indent="-344488">
              <a:buFont typeface="+mj-lt"/>
              <a:buAutoNum type="arabicPeriod"/>
            </a:pPr>
            <a:r>
              <a:rPr lang="en-US" dirty="0"/>
              <a:t>SQL Server Authentication – The user defined in SQL</a:t>
            </a:r>
          </a:p>
          <a:p>
            <a:pPr marL="569913" lvl="1" indent="-328613">
              <a:buFont typeface="+mj-lt"/>
              <a:buAutoNum type="arabicPeriod"/>
            </a:pPr>
            <a:r>
              <a:rPr lang="en-US" dirty="0"/>
              <a:t>GP Users are SQL Server authentication</a:t>
            </a:r>
          </a:p>
          <a:p>
            <a:pPr marL="569913" lvl="1" indent="-328613">
              <a:buFont typeface="+mj-lt"/>
              <a:buAutoNum type="arabicPeriod"/>
            </a:pPr>
            <a:r>
              <a:rPr lang="en-US" dirty="0"/>
              <a:t>The GP encrypts the user’s password so it can’t be used outside of GP</a:t>
            </a:r>
          </a:p>
          <a:p>
            <a:pPr marL="328613" indent="-328613">
              <a:buFont typeface="+mj-lt"/>
              <a:buAutoNum type="arabicPeriod"/>
            </a:pPr>
            <a:r>
              <a:rPr lang="en-US" dirty="0"/>
              <a:t>Security should be granted to AD groups only, never to users</a:t>
            </a:r>
          </a:p>
          <a:p>
            <a:pPr marL="569913" lvl="1" indent="-328613">
              <a:buFont typeface="+mj-lt"/>
              <a:buAutoNum type="arabicPeriod"/>
            </a:pPr>
            <a:r>
              <a:rPr lang="en-US" dirty="0"/>
              <a:t>AD Groups should be setup for different roles and permissions</a:t>
            </a:r>
          </a:p>
          <a:p>
            <a:pPr marL="785813" lvl="2" indent="-328613">
              <a:buFont typeface="+mj-lt"/>
              <a:buAutoNum type="arabicPeriod"/>
            </a:pPr>
            <a:r>
              <a:rPr lang="en-US" dirty="0"/>
              <a:t>Accounting, Inventory, HR…</a:t>
            </a:r>
          </a:p>
          <a:p>
            <a:pPr marL="785813" lvl="2" indent="-328613">
              <a:buFont typeface="+mj-lt"/>
              <a:buAutoNum type="arabicPeriod"/>
            </a:pPr>
            <a:r>
              <a:rPr lang="en-US" dirty="0"/>
              <a:t>View, Manager, Admin…</a:t>
            </a:r>
          </a:p>
          <a:p>
            <a:pPr marL="569913" lvl="1" indent="-328613">
              <a:buFont typeface="+mj-lt"/>
              <a:buAutoNum type="arabicPeriod"/>
            </a:pPr>
            <a:r>
              <a:rPr lang="en-US" dirty="0"/>
              <a:t>Multiple AD groups can be added to one Stored Procedure</a:t>
            </a:r>
          </a:p>
          <a:p>
            <a:pPr marL="569913" lvl="1" indent="-328613">
              <a:buFont typeface="+mj-lt"/>
              <a:buAutoNum type="arabicPeriod"/>
            </a:pPr>
            <a:r>
              <a:rPr lang="en-US" dirty="0"/>
              <a:t>Add/Remove a user to AD groups to add/remove access to DB items</a:t>
            </a:r>
          </a:p>
          <a:p>
            <a:pPr marL="328613" indent="-328613">
              <a:buFont typeface="+mj-lt"/>
              <a:buAutoNum type="arabicPeriod"/>
            </a:pPr>
            <a:endParaRPr lang="en-US" dirty="0"/>
          </a:p>
          <a:p>
            <a:pPr marL="0" indent="0">
              <a:buNone/>
            </a:pP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SQL Security</a:t>
            </a:r>
          </a:p>
        </p:txBody>
      </p:sp>
    </p:spTree>
    <p:extLst>
      <p:ext uri="{BB962C8B-B14F-4D97-AF65-F5344CB8AC3E}">
        <p14:creationId xmlns:p14="http://schemas.microsoft.com/office/powerpoint/2010/main" val="12129946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18FEA9-2EBF-385F-CF81-86C1991024B1}"/>
              </a:ext>
            </a:extLst>
          </p:cNvPr>
          <p:cNvPicPr>
            <a:picLocks noChangeAspect="1"/>
          </p:cNvPicPr>
          <p:nvPr/>
        </p:nvPicPr>
        <p:blipFill>
          <a:blip r:embed="rId2"/>
          <a:stretch>
            <a:fillRect/>
          </a:stretch>
        </p:blipFill>
        <p:spPr>
          <a:xfrm>
            <a:off x="3017837" y="2788428"/>
            <a:ext cx="6302286" cy="2004234"/>
          </a:xfrm>
          <a:prstGeom prst="rect">
            <a:avLst/>
          </a:prstGeom>
        </p:spPr>
      </p:pic>
      <p:pic>
        <p:nvPicPr>
          <p:cNvPr id="7" name="Picture 6">
            <a:extLst>
              <a:ext uri="{FF2B5EF4-FFF2-40B4-BE49-F238E27FC236}">
                <a16:creationId xmlns:a16="http://schemas.microsoft.com/office/drawing/2014/main" id="{3AA5DE18-825E-B6DA-E8D6-BCB2ACE7FC6A}"/>
              </a:ext>
            </a:extLst>
          </p:cNvPr>
          <p:cNvPicPr>
            <a:picLocks noChangeAspect="1"/>
          </p:cNvPicPr>
          <p:nvPr/>
        </p:nvPicPr>
        <p:blipFill>
          <a:blip r:embed="rId3"/>
          <a:stretch>
            <a:fillRect/>
          </a:stretch>
        </p:blipFill>
        <p:spPr>
          <a:xfrm>
            <a:off x="4694237" y="3283646"/>
            <a:ext cx="2720576" cy="2956816"/>
          </a:xfrm>
          <a:prstGeom prst="rect">
            <a:avLst/>
          </a:prstGeom>
        </p:spPr>
      </p:pic>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marL="0" indent="0">
              <a:buNone/>
            </a:pPr>
            <a:r>
              <a:rPr lang="en-US" dirty="0"/>
              <a:t>Add the permissions as soon as an object is created</a:t>
            </a:r>
          </a:p>
          <a:p>
            <a:pPr>
              <a:buAutoNum type="arabicPeriod"/>
            </a:pPr>
            <a:r>
              <a:rPr lang="en-US" dirty="0"/>
              <a:t>Create the Stored Procedure (or View or Function)</a:t>
            </a:r>
          </a:p>
          <a:p>
            <a:pPr>
              <a:buAutoNum type="arabicPeriod"/>
            </a:pPr>
            <a:r>
              <a:rPr lang="en-US" dirty="0"/>
              <a:t>Refresh the list of Stored Procedures</a:t>
            </a:r>
          </a:p>
          <a:p>
            <a:pPr>
              <a:buAutoNum type="arabicPeriod"/>
            </a:pPr>
            <a:r>
              <a:rPr lang="en-US" dirty="0"/>
              <a:t>Right click on the new item and select Properties</a:t>
            </a:r>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_ja_RM00102SelectAll Permissions</a:t>
            </a:r>
          </a:p>
        </p:txBody>
      </p:sp>
    </p:spTree>
    <p:extLst>
      <p:ext uri="{BB962C8B-B14F-4D97-AF65-F5344CB8AC3E}">
        <p14:creationId xmlns:p14="http://schemas.microsoft.com/office/powerpoint/2010/main" val="19733645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9"/>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10"/>
                                        <p:tgtEl>
                                          <p:spTgt spid="5"/>
                                        </p:tgtEl>
                                      </p:cBhvr>
                                    </p:animEffect>
                                    <p:set>
                                      <p:cBhvr>
                                        <p:cTn id="23" dur="1" fill="hold">
                                          <p:stCondLst>
                                            <p:cond delay="9"/>
                                          </p:stCondLst>
                                        </p:cTn>
                                        <p:tgtEl>
                                          <p:spTgt spid="5"/>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a:buFont typeface="Arial" pitchFamily="34" charset="0"/>
              <a:buAutoNum type="arabicPeriod"/>
            </a:pPr>
            <a:r>
              <a:rPr lang="en-US" dirty="0"/>
              <a:t>Press Search and enter the AD Group Name in the “Enter the object names to select” and press the “Check Names” button</a:t>
            </a:r>
          </a:p>
          <a:p>
            <a:pPr>
              <a:buAutoNum type="arabicPeriod"/>
            </a:pPr>
            <a:r>
              <a:rPr lang="en-US" dirty="0"/>
              <a:t>Highlight the AD Group Name and Check the Grant Box for Execute</a:t>
            </a:r>
          </a:p>
          <a:p>
            <a:pPr>
              <a:buFont typeface="Arial" pitchFamily="34" charset="0"/>
              <a:buAutoNum type="arabicPeriod"/>
            </a:pPr>
            <a:r>
              <a:rPr lang="en-US" dirty="0"/>
              <a:t>The AD Group now has permissions to use the Stored Procedure </a:t>
            </a:r>
          </a:p>
          <a:p>
            <a:pPr>
              <a:buFont typeface="Arial" pitchFamily="34" charset="0"/>
              <a:buAutoNum type="arabicPeriod"/>
            </a:pPr>
            <a:r>
              <a:rPr lang="en-US" dirty="0"/>
              <a:t>The users in the AD Group may have to log off and back on before they can access the Database Object</a:t>
            </a:r>
          </a:p>
          <a:p>
            <a:pPr>
              <a:buAutoNum type="arabicPeriod"/>
            </a:pPr>
            <a:endParaRPr lang="en-US" dirty="0"/>
          </a:p>
          <a:p>
            <a:pPr>
              <a:buAutoNum type="arabicPeriod"/>
            </a:pP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_ja_RM00102SelectAll Permissions</a:t>
            </a:r>
          </a:p>
        </p:txBody>
      </p:sp>
      <p:pic>
        <p:nvPicPr>
          <p:cNvPr id="13" name="Picture #1">
            <a:extLst>
              <a:ext uri="{FF2B5EF4-FFF2-40B4-BE49-F238E27FC236}">
                <a16:creationId xmlns:a16="http://schemas.microsoft.com/office/drawing/2014/main" id="{ED8E473E-DD1F-C000-DAA7-8566773DAC0C}"/>
              </a:ext>
            </a:extLst>
          </p:cNvPr>
          <p:cNvPicPr>
            <a:picLocks noChangeAspect="1"/>
          </p:cNvPicPr>
          <p:nvPr/>
        </p:nvPicPr>
        <p:blipFill>
          <a:blip r:embed="rId2"/>
          <a:stretch>
            <a:fillRect/>
          </a:stretch>
        </p:blipFill>
        <p:spPr>
          <a:xfrm>
            <a:off x="2949276" y="1021216"/>
            <a:ext cx="6988146" cy="5784081"/>
          </a:xfrm>
          <a:prstGeom prst="rect">
            <a:avLst/>
          </a:prstGeom>
        </p:spPr>
      </p:pic>
      <p:pic>
        <p:nvPicPr>
          <p:cNvPr id="9" name="Picture A">
            <a:extLst>
              <a:ext uri="{FF2B5EF4-FFF2-40B4-BE49-F238E27FC236}">
                <a16:creationId xmlns:a16="http://schemas.microsoft.com/office/drawing/2014/main" id="{B47388D4-82AB-28BF-E926-18E068303AB6}"/>
              </a:ext>
            </a:extLst>
          </p:cNvPr>
          <p:cNvPicPr>
            <a:picLocks noChangeAspect="1"/>
          </p:cNvPicPr>
          <p:nvPr/>
        </p:nvPicPr>
        <p:blipFill>
          <a:blip r:embed="rId3"/>
          <a:srcRect/>
          <a:stretch/>
        </p:blipFill>
        <p:spPr>
          <a:xfrm>
            <a:off x="2713037" y="814810"/>
            <a:ext cx="7460627" cy="6175153"/>
          </a:xfrm>
          <a:prstGeom prst="rect">
            <a:avLst/>
          </a:prstGeom>
        </p:spPr>
      </p:pic>
      <p:pic>
        <p:nvPicPr>
          <p:cNvPr id="6" name="Picture B">
            <a:extLst>
              <a:ext uri="{FF2B5EF4-FFF2-40B4-BE49-F238E27FC236}">
                <a16:creationId xmlns:a16="http://schemas.microsoft.com/office/drawing/2014/main" id="{74FD583C-251E-3E9B-C1D3-14256A5EA546}"/>
              </a:ext>
            </a:extLst>
          </p:cNvPr>
          <p:cNvPicPr>
            <a:picLocks noChangeAspect="1"/>
          </p:cNvPicPr>
          <p:nvPr/>
        </p:nvPicPr>
        <p:blipFill>
          <a:blip r:embed="rId4"/>
          <a:srcRect/>
          <a:stretch/>
        </p:blipFill>
        <p:spPr>
          <a:xfrm>
            <a:off x="3254940" y="1010345"/>
            <a:ext cx="6376819" cy="5784081"/>
          </a:xfrm>
          <a:prstGeom prst="rect">
            <a:avLst/>
          </a:prstGeom>
        </p:spPr>
      </p:pic>
    </p:spTree>
    <p:extLst>
      <p:ext uri="{BB962C8B-B14F-4D97-AF65-F5344CB8AC3E}">
        <p14:creationId xmlns:p14="http://schemas.microsoft.com/office/powerpoint/2010/main" val="14412020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marL="0" indent="0">
              <a:buNone/>
            </a:pPr>
            <a:r>
              <a:rPr lang="en-US" dirty="0"/>
              <a:t>How did Active Directory Group “GP Sales View” get into SQL?</a:t>
            </a:r>
          </a:p>
          <a:p>
            <a:pPr marL="0" indent="0">
              <a:buNone/>
            </a:pPr>
            <a:r>
              <a:rPr lang="en-US" dirty="0"/>
              <a:t>From Domain Controller</a:t>
            </a:r>
          </a:p>
          <a:p>
            <a:pPr>
              <a:buAutoNum type="arabicPeriod"/>
            </a:pPr>
            <a:r>
              <a:rPr lang="en-US" dirty="0"/>
              <a:t>Create Active Directory Groups</a:t>
            </a:r>
          </a:p>
          <a:p>
            <a:pPr>
              <a:buAutoNum type="arabicPeriod"/>
            </a:pPr>
            <a:r>
              <a:rPr lang="en-US" dirty="0"/>
              <a:t>Create Active Directory Users</a:t>
            </a:r>
          </a:p>
          <a:p>
            <a:pPr>
              <a:buAutoNum type="arabicPeriod"/>
            </a:pPr>
            <a:r>
              <a:rPr lang="en-US" dirty="0"/>
              <a:t>Add User to Groups</a:t>
            </a:r>
          </a:p>
          <a:p>
            <a:pPr marL="0" indent="0">
              <a:buNone/>
            </a:pPr>
            <a:r>
              <a:rPr lang="en-US" dirty="0"/>
              <a:t>Give the AD Group access to SQL</a:t>
            </a:r>
          </a:p>
          <a:p>
            <a:pPr>
              <a:buAutoNum type="arabicPeriod"/>
            </a:pPr>
            <a:r>
              <a:rPr lang="en-US" dirty="0"/>
              <a:t>Create a New Login in SQL Security</a:t>
            </a:r>
          </a:p>
          <a:p>
            <a:pPr>
              <a:buAutoNum type="arabicPeriod"/>
            </a:pPr>
            <a:r>
              <a:rPr lang="en-US" dirty="0"/>
              <a:t>Enter the AD Group name</a:t>
            </a:r>
          </a:p>
          <a:p>
            <a:pPr>
              <a:buAutoNum type="arabicPeriod"/>
            </a:pPr>
            <a:r>
              <a:rPr lang="en-US" dirty="0"/>
              <a:t>Assign Database(s) to this Login</a:t>
            </a:r>
          </a:p>
          <a:p>
            <a:pPr>
              <a:buAutoNum type="arabicPeriod"/>
            </a:pPr>
            <a:r>
              <a:rPr lang="en-US" dirty="0"/>
              <a:t>The Group now has access to SQL</a:t>
            </a:r>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GP Sales View – Stuff for the IT Folks</a:t>
            </a:r>
          </a:p>
        </p:txBody>
      </p:sp>
      <p:pic>
        <p:nvPicPr>
          <p:cNvPr id="19" name="SQL Map Group to DB" descr="A screenshot of a computer&#10;&#10;Description automatically generated">
            <a:extLst>
              <a:ext uri="{FF2B5EF4-FFF2-40B4-BE49-F238E27FC236}">
                <a16:creationId xmlns:a16="http://schemas.microsoft.com/office/drawing/2014/main" id="{26ADCF80-599E-E178-ACBA-11686558D3FA}"/>
              </a:ext>
            </a:extLst>
          </p:cNvPr>
          <p:cNvPicPr>
            <a:picLocks noChangeAspect="1"/>
          </p:cNvPicPr>
          <p:nvPr/>
        </p:nvPicPr>
        <p:blipFill>
          <a:blip r:embed="rId2"/>
          <a:stretch>
            <a:fillRect/>
          </a:stretch>
        </p:blipFill>
        <p:spPr>
          <a:xfrm>
            <a:off x="6904037" y="1549961"/>
            <a:ext cx="7247248" cy="5685013"/>
          </a:xfrm>
          <a:prstGeom prst="rect">
            <a:avLst/>
          </a:prstGeom>
        </p:spPr>
      </p:pic>
      <p:pic>
        <p:nvPicPr>
          <p:cNvPr id="17" name="Create SQL Login" descr="A screenshot of a computer&#10;&#10;Description automatically generated">
            <a:extLst>
              <a:ext uri="{FF2B5EF4-FFF2-40B4-BE49-F238E27FC236}">
                <a16:creationId xmlns:a16="http://schemas.microsoft.com/office/drawing/2014/main" id="{42569815-6250-A733-B339-11D22525ED76}"/>
              </a:ext>
            </a:extLst>
          </p:cNvPr>
          <p:cNvPicPr>
            <a:picLocks noChangeAspect="1"/>
          </p:cNvPicPr>
          <p:nvPr/>
        </p:nvPicPr>
        <p:blipFill>
          <a:blip r:embed="rId3"/>
          <a:stretch>
            <a:fillRect/>
          </a:stretch>
        </p:blipFill>
        <p:spPr>
          <a:xfrm>
            <a:off x="6904037" y="4259090"/>
            <a:ext cx="5288738" cy="1981372"/>
          </a:xfrm>
          <a:prstGeom prst="rect">
            <a:avLst/>
          </a:prstGeom>
        </p:spPr>
      </p:pic>
      <p:pic>
        <p:nvPicPr>
          <p:cNvPr id="13" name="New Login Menu" descr="A screenshot of a computer&#10;&#10;Description automatically generated">
            <a:extLst>
              <a:ext uri="{FF2B5EF4-FFF2-40B4-BE49-F238E27FC236}">
                <a16:creationId xmlns:a16="http://schemas.microsoft.com/office/drawing/2014/main" id="{218FAAB0-B801-6641-9E9A-27F98F134304}"/>
              </a:ext>
            </a:extLst>
          </p:cNvPr>
          <p:cNvPicPr>
            <a:picLocks noChangeAspect="1"/>
          </p:cNvPicPr>
          <p:nvPr/>
        </p:nvPicPr>
        <p:blipFill>
          <a:blip r:embed="rId4"/>
          <a:stretch>
            <a:fillRect/>
          </a:stretch>
        </p:blipFill>
        <p:spPr>
          <a:xfrm>
            <a:off x="7361908" y="2734975"/>
            <a:ext cx="2248095" cy="3314987"/>
          </a:xfrm>
          <a:prstGeom prst="rect">
            <a:avLst/>
          </a:prstGeom>
        </p:spPr>
      </p:pic>
      <p:pic>
        <p:nvPicPr>
          <p:cNvPr id="11" name="Users Properties" descr="A screenshot of a computer&#10;&#10;Description automatically generated">
            <a:extLst>
              <a:ext uri="{FF2B5EF4-FFF2-40B4-BE49-F238E27FC236}">
                <a16:creationId xmlns:a16="http://schemas.microsoft.com/office/drawing/2014/main" id="{98D4B559-76B1-27D3-6BB9-4A939C635A22}"/>
              </a:ext>
            </a:extLst>
          </p:cNvPr>
          <p:cNvPicPr>
            <a:picLocks noChangeAspect="1"/>
          </p:cNvPicPr>
          <p:nvPr/>
        </p:nvPicPr>
        <p:blipFill>
          <a:blip r:embed="rId5"/>
          <a:stretch>
            <a:fillRect/>
          </a:stretch>
        </p:blipFill>
        <p:spPr>
          <a:xfrm>
            <a:off x="7348537" y="1249362"/>
            <a:ext cx="3894157" cy="5113463"/>
          </a:xfrm>
          <a:prstGeom prst="rect">
            <a:avLst/>
          </a:prstGeom>
        </p:spPr>
      </p:pic>
      <p:pic>
        <p:nvPicPr>
          <p:cNvPr id="5" name="Account Users" descr="A screenshot of a computer&#10;&#10;Description automatically generated">
            <a:extLst>
              <a:ext uri="{FF2B5EF4-FFF2-40B4-BE49-F238E27FC236}">
                <a16:creationId xmlns:a16="http://schemas.microsoft.com/office/drawing/2014/main" id="{2AAD8F41-0BFB-E173-7A01-61E7B4D73F93}"/>
              </a:ext>
            </a:extLst>
          </p:cNvPr>
          <p:cNvPicPr>
            <a:picLocks noChangeAspect="1"/>
          </p:cNvPicPr>
          <p:nvPr/>
        </p:nvPicPr>
        <p:blipFill>
          <a:blip r:embed="rId6"/>
          <a:stretch>
            <a:fillRect/>
          </a:stretch>
        </p:blipFill>
        <p:spPr>
          <a:xfrm>
            <a:off x="7361115" y="1249362"/>
            <a:ext cx="5075360" cy="5006774"/>
          </a:xfrm>
          <a:prstGeom prst="rect">
            <a:avLst/>
          </a:prstGeom>
        </p:spPr>
      </p:pic>
      <p:pic>
        <p:nvPicPr>
          <p:cNvPr id="21" name="Ad Groups" descr="A screenshot of a computer&#10;&#10;Description automatically generated">
            <a:extLst>
              <a:ext uri="{FF2B5EF4-FFF2-40B4-BE49-F238E27FC236}">
                <a16:creationId xmlns:a16="http://schemas.microsoft.com/office/drawing/2014/main" id="{1B283565-9FAF-8D4A-1A38-4EF5CBD60779}"/>
              </a:ext>
            </a:extLst>
          </p:cNvPr>
          <p:cNvPicPr>
            <a:picLocks noChangeAspect="1"/>
          </p:cNvPicPr>
          <p:nvPr/>
        </p:nvPicPr>
        <p:blipFill>
          <a:blip r:embed="rId7"/>
          <a:stretch>
            <a:fillRect/>
          </a:stretch>
        </p:blipFill>
        <p:spPr>
          <a:xfrm>
            <a:off x="7302371" y="1179707"/>
            <a:ext cx="5151566" cy="4519052"/>
          </a:xfrm>
          <a:prstGeom prst="rect">
            <a:avLst/>
          </a:prstGeom>
        </p:spPr>
      </p:pic>
    </p:spTree>
    <p:extLst>
      <p:ext uri="{BB962C8B-B14F-4D97-AF65-F5344CB8AC3E}">
        <p14:creationId xmlns:p14="http://schemas.microsoft.com/office/powerpoint/2010/main" val="25432877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9"/>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9"/>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9"/>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3"/>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17"/>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xEl>
                                              <p:pRg st="9" end="9"/>
                                            </p:txEl>
                                          </p:spTgt>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Refreshable Recap</a:t>
            </a:r>
          </a:p>
        </p:txBody>
      </p:sp>
      <p:grpSp>
        <p:nvGrpSpPr>
          <p:cNvPr id="11" name="Group 10">
            <a:extLst>
              <a:ext uri="{FF2B5EF4-FFF2-40B4-BE49-F238E27FC236}">
                <a16:creationId xmlns:a16="http://schemas.microsoft.com/office/drawing/2014/main" id="{6A0CFCE1-B99B-BB4B-91E8-24E12C4E7974}"/>
              </a:ext>
            </a:extLst>
          </p:cNvPr>
          <p:cNvGrpSpPr/>
          <p:nvPr/>
        </p:nvGrpSpPr>
        <p:grpSpPr>
          <a:xfrm>
            <a:off x="1687555" y="5532427"/>
            <a:ext cx="2895600" cy="419100"/>
            <a:chOff x="4999037" y="5592762"/>
            <a:chExt cx="2895600" cy="419100"/>
          </a:xfrm>
        </p:grpSpPr>
        <p:sp>
          <p:nvSpPr>
            <p:cNvPr id="6" name="Rectangle 5">
              <a:extLst>
                <a:ext uri="{FF2B5EF4-FFF2-40B4-BE49-F238E27FC236}">
                  <a16:creationId xmlns:a16="http://schemas.microsoft.com/office/drawing/2014/main" id="{4DF55C65-3370-CE31-0ED4-0979EA900346}"/>
                </a:ext>
              </a:extLst>
            </p:cNvPr>
            <p:cNvSpPr/>
            <p:nvPr/>
          </p:nvSpPr>
          <p:spPr bwMode="auto">
            <a:xfrm>
              <a:off x="4999037" y="5592762"/>
              <a:ext cx="2895600" cy="419100"/>
            </a:xfrm>
            <a:prstGeom prst="rect">
              <a:avLst/>
            </a:prstGeom>
            <a:noFill/>
            <a:ln w="12700">
              <a:solidFill>
                <a:srgbClr val="20BD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a:solidFill>
                    <a:srgbClr val="20BD00"/>
                  </a:solidFill>
                  <a:ea typeface="Segoe UI" pitchFamily="34" charset="0"/>
                  <a:cs typeface="Segoe UI" pitchFamily="34" charset="0"/>
                </a:rPr>
                <a:t>Excel Refreshable</a:t>
              </a:r>
            </a:p>
          </p:txBody>
        </p:sp>
        <p:pic>
          <p:nvPicPr>
            <p:cNvPr id="10" name="Picture 9">
              <a:extLst>
                <a:ext uri="{FF2B5EF4-FFF2-40B4-BE49-F238E27FC236}">
                  <a16:creationId xmlns:a16="http://schemas.microsoft.com/office/drawing/2014/main" id="{7555B4F2-FEDB-CC59-45C2-9E1FBB7A0B62}"/>
                </a:ext>
              </a:extLst>
            </p:cNvPr>
            <p:cNvPicPr>
              <a:picLocks noChangeAspect="1"/>
            </p:cNvPicPr>
            <p:nvPr/>
          </p:nvPicPr>
          <p:blipFill>
            <a:blip r:embed="rId2"/>
            <a:stretch>
              <a:fillRect/>
            </a:stretch>
          </p:blipFill>
          <p:spPr>
            <a:xfrm>
              <a:off x="5075237" y="5628299"/>
              <a:ext cx="297206" cy="304826"/>
            </a:xfrm>
            <a:prstGeom prst="rect">
              <a:avLst/>
            </a:prstGeom>
          </p:spPr>
        </p:pic>
      </p:grpSp>
      <p:grpSp>
        <p:nvGrpSpPr>
          <p:cNvPr id="15" name="Group 14">
            <a:extLst>
              <a:ext uri="{FF2B5EF4-FFF2-40B4-BE49-F238E27FC236}">
                <a16:creationId xmlns:a16="http://schemas.microsoft.com/office/drawing/2014/main" id="{76A39788-618C-A9CD-8313-114DF17F1A84}"/>
              </a:ext>
            </a:extLst>
          </p:cNvPr>
          <p:cNvGrpSpPr/>
          <p:nvPr/>
        </p:nvGrpSpPr>
        <p:grpSpPr>
          <a:xfrm>
            <a:off x="1381966" y="4957134"/>
            <a:ext cx="5048250" cy="419100"/>
            <a:chOff x="3798887" y="5209199"/>
            <a:chExt cx="5048250" cy="419100"/>
          </a:xfrm>
        </p:grpSpPr>
        <p:sp>
          <p:nvSpPr>
            <p:cNvPr id="13" name="Rectangle 12">
              <a:extLst>
                <a:ext uri="{FF2B5EF4-FFF2-40B4-BE49-F238E27FC236}">
                  <a16:creationId xmlns:a16="http://schemas.microsoft.com/office/drawing/2014/main" id="{21E1FD90-5E38-6447-738E-BDE109109B28}"/>
                </a:ext>
              </a:extLst>
            </p:cNvPr>
            <p:cNvSpPr/>
            <p:nvPr/>
          </p:nvSpPr>
          <p:spPr bwMode="auto">
            <a:xfrm>
              <a:off x="3798887" y="5209199"/>
              <a:ext cx="5048250" cy="419100"/>
            </a:xfrm>
            <a:prstGeom prst="rect">
              <a:avLst/>
            </a:prstGeom>
            <a:noFill/>
            <a:ln w="12700">
              <a:solidFill>
                <a:srgbClr val="20BD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a:solidFill>
                    <a:srgbClr val="20BD00"/>
                  </a:solidFill>
                  <a:cs typeface="Segoe UI" pitchFamily="34" charset="0"/>
                </a:rPr>
                <a:t>Command Text: EXEC </a:t>
              </a:r>
              <a:r>
                <a:rPr lang="en-US" sz="2400" dirty="0" err="1">
                  <a:solidFill>
                    <a:srgbClr val="20BD00"/>
                  </a:solidFill>
                  <a:cs typeface="Segoe UI" pitchFamily="34" charset="0"/>
                </a:rPr>
                <a:t>StoredProc</a:t>
              </a:r>
              <a:endParaRPr lang="en-US" sz="2400" dirty="0">
                <a:solidFill>
                  <a:srgbClr val="20BD00"/>
                </a:solidFill>
                <a:cs typeface="Segoe UI" pitchFamily="34" charset="0"/>
              </a:endParaRPr>
            </a:p>
          </p:txBody>
        </p:sp>
        <p:pic>
          <p:nvPicPr>
            <p:cNvPr id="14" name="Picture 13">
              <a:extLst>
                <a:ext uri="{FF2B5EF4-FFF2-40B4-BE49-F238E27FC236}">
                  <a16:creationId xmlns:a16="http://schemas.microsoft.com/office/drawing/2014/main" id="{DEADFBD7-F510-A607-7C48-E19F740CFFAC}"/>
                </a:ext>
              </a:extLst>
            </p:cNvPr>
            <p:cNvPicPr>
              <a:picLocks noChangeAspect="1"/>
            </p:cNvPicPr>
            <p:nvPr/>
          </p:nvPicPr>
          <p:blipFill>
            <a:blip r:embed="rId2"/>
            <a:stretch>
              <a:fillRect/>
            </a:stretch>
          </p:blipFill>
          <p:spPr>
            <a:xfrm>
              <a:off x="3875087" y="5244736"/>
              <a:ext cx="297206" cy="304826"/>
            </a:xfrm>
            <a:prstGeom prst="rect">
              <a:avLst/>
            </a:prstGeom>
          </p:spPr>
        </p:pic>
      </p:grpSp>
      <p:grpSp>
        <p:nvGrpSpPr>
          <p:cNvPr id="38" name="Group 37">
            <a:extLst>
              <a:ext uri="{FF2B5EF4-FFF2-40B4-BE49-F238E27FC236}">
                <a16:creationId xmlns:a16="http://schemas.microsoft.com/office/drawing/2014/main" id="{054B39A3-883C-9BB6-3E21-87CBE1B2BE6E}"/>
              </a:ext>
            </a:extLst>
          </p:cNvPr>
          <p:cNvGrpSpPr/>
          <p:nvPr/>
        </p:nvGrpSpPr>
        <p:grpSpPr>
          <a:xfrm>
            <a:off x="1381966" y="3728110"/>
            <a:ext cx="3086100" cy="381000"/>
            <a:chOff x="3796174" y="3693196"/>
            <a:chExt cx="3086100" cy="381000"/>
          </a:xfrm>
        </p:grpSpPr>
        <p:sp>
          <p:nvSpPr>
            <p:cNvPr id="8" name="Rectangle 7">
              <a:extLst>
                <a:ext uri="{FF2B5EF4-FFF2-40B4-BE49-F238E27FC236}">
                  <a16:creationId xmlns:a16="http://schemas.microsoft.com/office/drawing/2014/main" id="{BC0E3106-358F-3226-D15C-02A1B5C2922A}"/>
                </a:ext>
              </a:extLst>
            </p:cNvPr>
            <p:cNvSpPr/>
            <p:nvPr/>
          </p:nvSpPr>
          <p:spPr bwMode="auto">
            <a:xfrm>
              <a:off x="3796174" y="3693196"/>
              <a:ext cx="3086100" cy="381000"/>
            </a:xfrm>
            <a:prstGeom prst="rect">
              <a:avLst/>
            </a:prstGeom>
            <a:solidFill>
              <a:srgbClr val="FFFFFF"/>
            </a:solidFill>
            <a:ln w="12700">
              <a:solidFill>
                <a:srgbClr val="0095C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a:solidFill>
                    <a:srgbClr val="0095C8"/>
                  </a:solidFill>
                  <a:ea typeface="Segoe UI" pitchFamily="34" charset="0"/>
                  <a:cs typeface="Segoe UI" pitchFamily="34" charset="0"/>
                </a:rPr>
                <a:t>Create </a:t>
              </a:r>
              <a:r>
                <a:rPr lang="en-US" sz="2400" dirty="0" err="1">
                  <a:solidFill>
                    <a:srgbClr val="0095C8"/>
                  </a:solidFill>
                  <a:ea typeface="Segoe UI" pitchFamily="34" charset="0"/>
                  <a:cs typeface="Segoe UI" pitchFamily="34" charset="0"/>
                </a:rPr>
                <a:t>StoredProc</a:t>
              </a:r>
              <a:endParaRPr lang="en-US" sz="2400" dirty="0">
                <a:solidFill>
                  <a:srgbClr val="0095C8"/>
                </a:solidFill>
                <a:ea typeface="Segoe UI" pitchFamily="34" charset="0"/>
                <a:cs typeface="Segoe UI" pitchFamily="34" charset="0"/>
              </a:endParaRPr>
            </a:p>
          </p:txBody>
        </p:sp>
        <p:pic>
          <p:nvPicPr>
            <p:cNvPr id="17" name="Picture 16">
              <a:extLst>
                <a:ext uri="{FF2B5EF4-FFF2-40B4-BE49-F238E27FC236}">
                  <a16:creationId xmlns:a16="http://schemas.microsoft.com/office/drawing/2014/main" id="{D6EA992A-D962-450E-8DE0-9E32B2D3910F}"/>
                </a:ext>
              </a:extLst>
            </p:cNvPr>
            <p:cNvPicPr>
              <a:picLocks noChangeAspect="1"/>
            </p:cNvPicPr>
            <p:nvPr/>
          </p:nvPicPr>
          <p:blipFill>
            <a:blip r:embed="rId3"/>
            <a:stretch>
              <a:fillRect/>
            </a:stretch>
          </p:blipFill>
          <p:spPr>
            <a:xfrm>
              <a:off x="3872348" y="3720058"/>
              <a:ext cx="304826" cy="297206"/>
            </a:xfrm>
            <a:prstGeom prst="rect">
              <a:avLst/>
            </a:prstGeom>
          </p:spPr>
        </p:pic>
      </p:grpSp>
      <p:grpSp>
        <p:nvGrpSpPr>
          <p:cNvPr id="39" name="Group 38">
            <a:extLst>
              <a:ext uri="{FF2B5EF4-FFF2-40B4-BE49-F238E27FC236}">
                <a16:creationId xmlns:a16="http://schemas.microsoft.com/office/drawing/2014/main" id="{275AE5A7-F368-5E9C-C67F-DAECBFD3B3B6}"/>
              </a:ext>
            </a:extLst>
          </p:cNvPr>
          <p:cNvGrpSpPr/>
          <p:nvPr/>
        </p:nvGrpSpPr>
        <p:grpSpPr>
          <a:xfrm>
            <a:off x="1687555" y="4265275"/>
            <a:ext cx="4873582" cy="381000"/>
            <a:chOff x="4101763" y="4230361"/>
            <a:chExt cx="4873582" cy="381000"/>
          </a:xfrm>
        </p:grpSpPr>
        <p:sp>
          <p:nvSpPr>
            <p:cNvPr id="19" name="Rectangle 18">
              <a:extLst>
                <a:ext uri="{FF2B5EF4-FFF2-40B4-BE49-F238E27FC236}">
                  <a16:creationId xmlns:a16="http://schemas.microsoft.com/office/drawing/2014/main" id="{36E2BDD1-22A6-C587-0698-9A332C0579A5}"/>
                </a:ext>
              </a:extLst>
            </p:cNvPr>
            <p:cNvSpPr/>
            <p:nvPr/>
          </p:nvSpPr>
          <p:spPr bwMode="auto">
            <a:xfrm>
              <a:off x="4101763" y="4230361"/>
              <a:ext cx="4873582" cy="381000"/>
            </a:xfrm>
            <a:prstGeom prst="rect">
              <a:avLst/>
            </a:prstGeom>
            <a:solidFill>
              <a:srgbClr val="FFFFFF"/>
            </a:solidFill>
            <a:ln w="12700">
              <a:solidFill>
                <a:srgbClr val="0095C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a:solidFill>
                    <a:srgbClr val="0095C8"/>
                  </a:solidFill>
                  <a:ea typeface="Segoe UI" pitchFamily="34" charset="0"/>
                  <a:cs typeface="Segoe UI" pitchFamily="34" charset="0"/>
                </a:rPr>
                <a:t>Execute Privileges: Some Group</a:t>
              </a:r>
            </a:p>
          </p:txBody>
        </p:sp>
        <p:pic>
          <p:nvPicPr>
            <p:cNvPr id="20" name="Picture 19">
              <a:extLst>
                <a:ext uri="{FF2B5EF4-FFF2-40B4-BE49-F238E27FC236}">
                  <a16:creationId xmlns:a16="http://schemas.microsoft.com/office/drawing/2014/main" id="{C84198C8-0E1D-145E-74FE-C021BD649654}"/>
                </a:ext>
              </a:extLst>
            </p:cNvPr>
            <p:cNvPicPr>
              <a:picLocks noChangeAspect="1"/>
            </p:cNvPicPr>
            <p:nvPr/>
          </p:nvPicPr>
          <p:blipFill>
            <a:blip r:embed="rId3"/>
            <a:stretch>
              <a:fillRect/>
            </a:stretch>
          </p:blipFill>
          <p:spPr>
            <a:xfrm>
              <a:off x="4192011" y="4272258"/>
              <a:ext cx="304826" cy="297206"/>
            </a:xfrm>
            <a:prstGeom prst="rect">
              <a:avLst/>
            </a:prstGeom>
          </p:spPr>
        </p:pic>
      </p:grpSp>
      <p:grpSp>
        <p:nvGrpSpPr>
          <p:cNvPr id="44" name="Group 43">
            <a:extLst>
              <a:ext uri="{FF2B5EF4-FFF2-40B4-BE49-F238E27FC236}">
                <a16:creationId xmlns:a16="http://schemas.microsoft.com/office/drawing/2014/main" id="{204C90A4-67BB-5FD7-DB1C-869361355C60}"/>
              </a:ext>
            </a:extLst>
          </p:cNvPr>
          <p:cNvGrpSpPr/>
          <p:nvPr/>
        </p:nvGrpSpPr>
        <p:grpSpPr>
          <a:xfrm>
            <a:off x="1381966" y="2499086"/>
            <a:ext cx="4873582" cy="381000"/>
            <a:chOff x="1381965" y="2464172"/>
            <a:chExt cx="4912471" cy="381000"/>
          </a:xfrm>
        </p:grpSpPr>
        <p:sp>
          <p:nvSpPr>
            <p:cNvPr id="24" name="Rectangle 23">
              <a:extLst>
                <a:ext uri="{FF2B5EF4-FFF2-40B4-BE49-F238E27FC236}">
                  <a16:creationId xmlns:a16="http://schemas.microsoft.com/office/drawing/2014/main" id="{16DEC917-DC1D-FFF7-1EEC-807DBADE4B1C}"/>
                </a:ext>
              </a:extLst>
            </p:cNvPr>
            <p:cNvSpPr/>
            <p:nvPr/>
          </p:nvSpPr>
          <p:spPr bwMode="auto">
            <a:xfrm>
              <a:off x="1381965" y="2464172"/>
              <a:ext cx="4912471" cy="381000"/>
            </a:xfrm>
            <a:prstGeom prst="rect">
              <a:avLst/>
            </a:prstGeom>
            <a:solidFill>
              <a:srgbClr val="FFFFFF"/>
            </a:solidFill>
            <a:ln w="12700">
              <a:solidFill>
                <a:srgbClr val="0095C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a:solidFill>
                    <a:srgbClr val="0095C8"/>
                  </a:solidFill>
                  <a:ea typeface="Segoe UI" pitchFamily="34" charset="0"/>
                  <a:cs typeface="Segoe UI" pitchFamily="34" charset="0"/>
                </a:rPr>
                <a:t>Add Group: Some Group to DB</a:t>
              </a:r>
            </a:p>
          </p:txBody>
        </p:sp>
        <p:pic>
          <p:nvPicPr>
            <p:cNvPr id="25" name="Picture 24">
              <a:extLst>
                <a:ext uri="{FF2B5EF4-FFF2-40B4-BE49-F238E27FC236}">
                  <a16:creationId xmlns:a16="http://schemas.microsoft.com/office/drawing/2014/main" id="{8E9ED302-8D5E-A6B7-D3A0-BFFA1F94937F}"/>
                </a:ext>
              </a:extLst>
            </p:cNvPr>
            <p:cNvPicPr>
              <a:picLocks noChangeAspect="1"/>
            </p:cNvPicPr>
            <p:nvPr/>
          </p:nvPicPr>
          <p:blipFill>
            <a:blip r:embed="rId3"/>
            <a:stretch>
              <a:fillRect/>
            </a:stretch>
          </p:blipFill>
          <p:spPr>
            <a:xfrm>
              <a:off x="1468230" y="2498234"/>
              <a:ext cx="345205" cy="297206"/>
            </a:xfrm>
            <a:prstGeom prst="rect">
              <a:avLst/>
            </a:prstGeom>
          </p:spPr>
        </p:pic>
      </p:grpSp>
      <p:grpSp>
        <p:nvGrpSpPr>
          <p:cNvPr id="45" name="Group 44">
            <a:extLst>
              <a:ext uri="{FF2B5EF4-FFF2-40B4-BE49-F238E27FC236}">
                <a16:creationId xmlns:a16="http://schemas.microsoft.com/office/drawing/2014/main" id="{3A49CF94-148F-842B-E167-580CBC43B83E}"/>
              </a:ext>
            </a:extLst>
          </p:cNvPr>
          <p:cNvGrpSpPr/>
          <p:nvPr/>
        </p:nvGrpSpPr>
        <p:grpSpPr>
          <a:xfrm>
            <a:off x="1381965" y="1263430"/>
            <a:ext cx="5102971" cy="381000"/>
            <a:chOff x="1381965" y="1228516"/>
            <a:chExt cx="5102971" cy="381000"/>
          </a:xfrm>
        </p:grpSpPr>
        <p:sp>
          <p:nvSpPr>
            <p:cNvPr id="26" name="Rectangle 25">
              <a:extLst>
                <a:ext uri="{FF2B5EF4-FFF2-40B4-BE49-F238E27FC236}">
                  <a16:creationId xmlns:a16="http://schemas.microsoft.com/office/drawing/2014/main" id="{9AC5D331-1A2C-570F-8DE0-B6AC0F69810B}"/>
                </a:ext>
              </a:extLst>
            </p:cNvPr>
            <p:cNvSpPr/>
            <p:nvPr/>
          </p:nvSpPr>
          <p:spPr bwMode="auto">
            <a:xfrm>
              <a:off x="1381965" y="1228516"/>
              <a:ext cx="5102971" cy="381000"/>
            </a:xfrm>
            <a:prstGeom prst="rect">
              <a:avLst/>
            </a:prstGeom>
            <a:solidFill>
              <a:srgbClr val="FFFFFF"/>
            </a:solidFill>
            <a:ln w="12700">
              <a:solidFill>
                <a:srgbClr val="E1B81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a:solidFill>
                    <a:schemeClr val="accent6">
                      <a:lumMod val="75000"/>
                    </a:schemeClr>
                  </a:solidFill>
                  <a:ea typeface="Segoe UI" pitchFamily="34" charset="0"/>
                  <a:cs typeface="Segoe UI" pitchFamily="34" charset="0"/>
                </a:rPr>
                <a:t>Create Group: Some Group to AD</a:t>
              </a:r>
            </a:p>
          </p:txBody>
        </p:sp>
        <p:pic>
          <p:nvPicPr>
            <p:cNvPr id="28" name="Picture 27">
              <a:extLst>
                <a:ext uri="{FF2B5EF4-FFF2-40B4-BE49-F238E27FC236}">
                  <a16:creationId xmlns:a16="http://schemas.microsoft.com/office/drawing/2014/main" id="{2257B46E-BAA3-E660-B097-5F9BF826D484}"/>
                </a:ext>
              </a:extLst>
            </p:cNvPr>
            <p:cNvPicPr>
              <a:picLocks noChangeAspect="1"/>
            </p:cNvPicPr>
            <p:nvPr/>
          </p:nvPicPr>
          <p:blipFill>
            <a:blip r:embed="rId4"/>
            <a:stretch>
              <a:fillRect/>
            </a:stretch>
          </p:blipFill>
          <p:spPr>
            <a:xfrm>
              <a:off x="1416306" y="1279822"/>
              <a:ext cx="312447" cy="236240"/>
            </a:xfrm>
            <a:prstGeom prst="rect">
              <a:avLst/>
            </a:prstGeom>
          </p:spPr>
        </p:pic>
      </p:grpSp>
      <p:grpSp>
        <p:nvGrpSpPr>
          <p:cNvPr id="35" name="Group 34">
            <a:extLst>
              <a:ext uri="{FF2B5EF4-FFF2-40B4-BE49-F238E27FC236}">
                <a16:creationId xmlns:a16="http://schemas.microsoft.com/office/drawing/2014/main" id="{7CC63748-15D9-CBDA-F914-9057B652B9BA}"/>
              </a:ext>
            </a:extLst>
          </p:cNvPr>
          <p:cNvGrpSpPr/>
          <p:nvPr/>
        </p:nvGrpSpPr>
        <p:grpSpPr>
          <a:xfrm>
            <a:off x="1687555" y="1802315"/>
            <a:ext cx="4267989" cy="381000"/>
            <a:chOff x="4101763" y="1767401"/>
            <a:chExt cx="4267989" cy="381000"/>
          </a:xfrm>
        </p:grpSpPr>
        <p:sp>
          <p:nvSpPr>
            <p:cNvPr id="30" name="Rectangle 29">
              <a:extLst>
                <a:ext uri="{FF2B5EF4-FFF2-40B4-BE49-F238E27FC236}">
                  <a16:creationId xmlns:a16="http://schemas.microsoft.com/office/drawing/2014/main" id="{AAF0CBBC-CE6F-51E3-8193-0DB6AACE432D}"/>
                </a:ext>
              </a:extLst>
            </p:cNvPr>
            <p:cNvSpPr/>
            <p:nvPr/>
          </p:nvSpPr>
          <p:spPr bwMode="auto">
            <a:xfrm>
              <a:off x="4101763" y="1767401"/>
              <a:ext cx="4267989" cy="381000"/>
            </a:xfrm>
            <a:prstGeom prst="rect">
              <a:avLst/>
            </a:prstGeom>
            <a:solidFill>
              <a:srgbClr val="FFFFFF"/>
            </a:solidFill>
            <a:ln w="12700">
              <a:solidFill>
                <a:srgbClr val="E1B81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a:solidFill>
                    <a:schemeClr val="accent6">
                      <a:lumMod val="75000"/>
                    </a:schemeClr>
                  </a:solidFill>
                  <a:ea typeface="Segoe UI" pitchFamily="34" charset="0"/>
                  <a:cs typeface="Segoe UI" pitchFamily="34" charset="0"/>
                </a:rPr>
                <a:t>Add Users to Group: Users</a:t>
              </a:r>
            </a:p>
          </p:txBody>
        </p:sp>
        <p:pic>
          <p:nvPicPr>
            <p:cNvPr id="31" name="Picture 30">
              <a:extLst>
                <a:ext uri="{FF2B5EF4-FFF2-40B4-BE49-F238E27FC236}">
                  <a16:creationId xmlns:a16="http://schemas.microsoft.com/office/drawing/2014/main" id="{9F0BB097-6A5C-401D-2C97-11062EE2F6F0}"/>
                </a:ext>
              </a:extLst>
            </p:cNvPr>
            <p:cNvPicPr>
              <a:picLocks noChangeAspect="1"/>
            </p:cNvPicPr>
            <p:nvPr/>
          </p:nvPicPr>
          <p:blipFill>
            <a:blip r:embed="rId4"/>
            <a:stretch>
              <a:fillRect/>
            </a:stretch>
          </p:blipFill>
          <p:spPr>
            <a:xfrm>
              <a:off x="4136103" y="1820862"/>
              <a:ext cx="312447" cy="236240"/>
            </a:xfrm>
            <a:prstGeom prst="rect">
              <a:avLst/>
            </a:prstGeom>
          </p:spPr>
        </p:pic>
      </p:grpSp>
      <p:grpSp>
        <p:nvGrpSpPr>
          <p:cNvPr id="37" name="Group 36">
            <a:extLst>
              <a:ext uri="{FF2B5EF4-FFF2-40B4-BE49-F238E27FC236}">
                <a16:creationId xmlns:a16="http://schemas.microsoft.com/office/drawing/2014/main" id="{A96335BB-C9ED-D2B5-E1F8-246ABBA81849}"/>
              </a:ext>
            </a:extLst>
          </p:cNvPr>
          <p:cNvGrpSpPr/>
          <p:nvPr/>
        </p:nvGrpSpPr>
        <p:grpSpPr>
          <a:xfrm>
            <a:off x="1687555" y="3036251"/>
            <a:ext cx="4038600" cy="381000"/>
            <a:chOff x="4101763" y="3001337"/>
            <a:chExt cx="4038600" cy="381000"/>
          </a:xfrm>
        </p:grpSpPr>
        <p:sp>
          <p:nvSpPr>
            <p:cNvPr id="32" name="Rectangle 31">
              <a:extLst>
                <a:ext uri="{FF2B5EF4-FFF2-40B4-BE49-F238E27FC236}">
                  <a16:creationId xmlns:a16="http://schemas.microsoft.com/office/drawing/2014/main" id="{FDEC88C4-E1C3-C58C-6157-E3B657CC4B0F}"/>
                </a:ext>
              </a:extLst>
            </p:cNvPr>
            <p:cNvSpPr/>
            <p:nvPr/>
          </p:nvSpPr>
          <p:spPr bwMode="auto">
            <a:xfrm>
              <a:off x="4101763" y="3001337"/>
              <a:ext cx="4038600" cy="381000"/>
            </a:xfrm>
            <a:prstGeom prst="rect">
              <a:avLst/>
            </a:prstGeom>
            <a:solidFill>
              <a:srgbClr val="FFFFFF"/>
            </a:solidFill>
            <a:ln w="12700">
              <a:solidFill>
                <a:srgbClr val="0095C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a:solidFill>
                    <a:srgbClr val="0095C8"/>
                  </a:solidFill>
                  <a:ea typeface="Segoe UI" pitchFamily="34" charset="0"/>
                  <a:cs typeface="Segoe UI" pitchFamily="34" charset="0"/>
                </a:rPr>
                <a:t>Give Group Access to DB</a:t>
              </a:r>
            </a:p>
          </p:txBody>
        </p:sp>
        <p:pic>
          <p:nvPicPr>
            <p:cNvPr id="33" name="Picture 32">
              <a:extLst>
                <a:ext uri="{FF2B5EF4-FFF2-40B4-BE49-F238E27FC236}">
                  <a16:creationId xmlns:a16="http://schemas.microsoft.com/office/drawing/2014/main" id="{AA1EE460-5914-2AF0-5320-B697799FE579}"/>
                </a:ext>
              </a:extLst>
            </p:cNvPr>
            <p:cNvPicPr>
              <a:picLocks noChangeAspect="1"/>
            </p:cNvPicPr>
            <p:nvPr/>
          </p:nvPicPr>
          <p:blipFill>
            <a:blip r:embed="rId3"/>
            <a:stretch>
              <a:fillRect/>
            </a:stretch>
          </p:blipFill>
          <p:spPr>
            <a:xfrm>
              <a:off x="4177937" y="3035399"/>
              <a:ext cx="304826" cy="297206"/>
            </a:xfrm>
            <a:prstGeom prst="rect">
              <a:avLst/>
            </a:prstGeom>
          </p:spPr>
        </p:pic>
      </p:grpSp>
      <p:sp>
        <p:nvSpPr>
          <p:cNvPr id="40" name="Rectangle 39">
            <a:extLst>
              <a:ext uri="{FF2B5EF4-FFF2-40B4-BE49-F238E27FC236}">
                <a16:creationId xmlns:a16="http://schemas.microsoft.com/office/drawing/2014/main" id="{CFDB16D3-B3E7-C2BF-3683-7C30A54BC449}"/>
              </a:ext>
            </a:extLst>
          </p:cNvPr>
          <p:cNvSpPr/>
          <p:nvPr/>
        </p:nvSpPr>
        <p:spPr bwMode="auto">
          <a:xfrm>
            <a:off x="7246937" y="4957133"/>
            <a:ext cx="4381500" cy="994393"/>
          </a:xfrm>
          <a:prstGeom prst="rect">
            <a:avLst/>
          </a:prstGeom>
          <a:solidFill>
            <a:schemeClr val="tx2">
              <a:lumMod val="40000"/>
              <a:lumOff val="60000"/>
            </a:schemeClr>
          </a:solidFill>
          <a:ln w="12700">
            <a:solidFill>
              <a:schemeClr val="tx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000000"/>
                </a:solidFill>
                <a:ea typeface="Segoe UI" pitchFamily="34" charset="0"/>
                <a:cs typeface="Segoe UI" pitchFamily="34" charset="0"/>
              </a:rPr>
              <a:t>Performed by You</a:t>
            </a:r>
          </a:p>
        </p:txBody>
      </p:sp>
      <p:sp>
        <p:nvSpPr>
          <p:cNvPr id="41" name="Rectangle 40">
            <a:extLst>
              <a:ext uri="{FF2B5EF4-FFF2-40B4-BE49-F238E27FC236}">
                <a16:creationId xmlns:a16="http://schemas.microsoft.com/office/drawing/2014/main" id="{80E9D120-CF5E-AA3C-268A-685E560069EA}"/>
              </a:ext>
            </a:extLst>
          </p:cNvPr>
          <p:cNvSpPr/>
          <p:nvPr/>
        </p:nvSpPr>
        <p:spPr bwMode="auto">
          <a:xfrm>
            <a:off x="7246937" y="3728110"/>
            <a:ext cx="4381500" cy="918165"/>
          </a:xfrm>
          <a:prstGeom prst="rect">
            <a:avLst/>
          </a:prstGeom>
          <a:solidFill>
            <a:schemeClr val="accent1">
              <a:lumMod val="20000"/>
              <a:lumOff val="80000"/>
            </a:schemeClr>
          </a:solidFill>
          <a:ln w="12700">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000000"/>
                </a:solidFill>
                <a:ea typeface="Segoe UI" pitchFamily="34" charset="0"/>
                <a:cs typeface="Segoe UI" pitchFamily="34" charset="0"/>
              </a:rPr>
              <a:t>Performed by You or DBA</a:t>
            </a:r>
          </a:p>
        </p:txBody>
      </p:sp>
      <p:sp>
        <p:nvSpPr>
          <p:cNvPr id="42" name="Rectangle 41">
            <a:extLst>
              <a:ext uri="{FF2B5EF4-FFF2-40B4-BE49-F238E27FC236}">
                <a16:creationId xmlns:a16="http://schemas.microsoft.com/office/drawing/2014/main" id="{F0719D53-962D-E5E3-ECC3-FDB72A139CE8}"/>
              </a:ext>
            </a:extLst>
          </p:cNvPr>
          <p:cNvSpPr/>
          <p:nvPr/>
        </p:nvSpPr>
        <p:spPr bwMode="auto">
          <a:xfrm>
            <a:off x="7246937" y="2499086"/>
            <a:ext cx="4377032" cy="918165"/>
          </a:xfrm>
          <a:prstGeom prst="rect">
            <a:avLst/>
          </a:prstGeom>
          <a:solidFill>
            <a:schemeClr val="accent1">
              <a:lumMod val="20000"/>
              <a:lumOff val="80000"/>
            </a:schemeClr>
          </a:solidFill>
          <a:ln w="12700">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000000"/>
                </a:solidFill>
                <a:ea typeface="Segoe UI" pitchFamily="34" charset="0"/>
                <a:cs typeface="Segoe UI" pitchFamily="34" charset="0"/>
              </a:rPr>
              <a:t>Performed by You, DBA or IT</a:t>
            </a:r>
          </a:p>
        </p:txBody>
      </p:sp>
      <p:sp>
        <p:nvSpPr>
          <p:cNvPr id="43" name="Rectangle 42">
            <a:extLst>
              <a:ext uri="{FF2B5EF4-FFF2-40B4-BE49-F238E27FC236}">
                <a16:creationId xmlns:a16="http://schemas.microsoft.com/office/drawing/2014/main" id="{788DF338-3B2A-635C-BF4E-C5EB72C7C9EF}"/>
              </a:ext>
            </a:extLst>
          </p:cNvPr>
          <p:cNvSpPr/>
          <p:nvPr/>
        </p:nvSpPr>
        <p:spPr bwMode="auto">
          <a:xfrm>
            <a:off x="7246937" y="1263430"/>
            <a:ext cx="4377032" cy="918165"/>
          </a:xfrm>
          <a:prstGeom prst="rect">
            <a:avLst/>
          </a:prstGeom>
          <a:solidFill>
            <a:schemeClr val="accent4">
              <a:lumMod val="40000"/>
              <a:lumOff val="60000"/>
            </a:schemeClr>
          </a:solidFill>
          <a:ln w="12700">
            <a:solidFill>
              <a:schemeClr val="accent4">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000000"/>
                </a:solidFill>
                <a:ea typeface="Segoe UI" pitchFamily="34" charset="0"/>
                <a:cs typeface="Segoe UI" pitchFamily="34" charset="0"/>
              </a:rPr>
              <a:t>Performed by IT</a:t>
            </a:r>
          </a:p>
        </p:txBody>
      </p:sp>
    </p:spTree>
    <p:extLst>
      <p:ext uri="{BB962C8B-B14F-4D97-AF65-F5344CB8AC3E}">
        <p14:creationId xmlns:p14="http://schemas.microsoft.com/office/powerpoint/2010/main" val="39881278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marL="0" indent="0">
              <a:buNone/>
            </a:pPr>
            <a:r>
              <a:rPr lang="en-US" dirty="0"/>
              <a:t>Excel Refreshable Reports and Parameters</a:t>
            </a:r>
          </a:p>
          <a:p>
            <a:pPr>
              <a:buAutoNum type="arabicPeriod"/>
            </a:pPr>
            <a:r>
              <a:rPr lang="en-US" dirty="0"/>
              <a:t>Stored procedures can have parameters</a:t>
            </a:r>
          </a:p>
          <a:p>
            <a:pPr>
              <a:buAutoNum type="arabicPeriod"/>
            </a:pPr>
            <a:r>
              <a:rPr lang="en-US" dirty="0"/>
              <a:t>The parameters can be used in the WHERE clause for filtering</a:t>
            </a:r>
          </a:p>
          <a:p>
            <a:pPr>
              <a:buAutoNum type="arabicPeriod"/>
            </a:pPr>
            <a:r>
              <a:rPr lang="en-US" dirty="0" err="1"/>
              <a:t>RefreshableReportTemplate</a:t>
            </a:r>
            <a:r>
              <a:rPr lang="en-US" dirty="0"/>
              <a:t> allows for zero to three parameters</a:t>
            </a:r>
          </a:p>
          <a:p>
            <a:pPr>
              <a:buFont typeface="Arial" pitchFamily="34" charset="0"/>
              <a:buAutoNum type="arabicPeriod"/>
            </a:pPr>
            <a:r>
              <a:rPr lang="en-US" dirty="0"/>
              <a:t>Task: Create a new Refreshable Report that is filterable by the CITY</a:t>
            </a:r>
          </a:p>
          <a:p>
            <a:pPr>
              <a:buFont typeface="Arial" pitchFamily="34" charset="0"/>
              <a:buAutoNum type="arabicPeriod"/>
            </a:pPr>
            <a:endParaRPr lang="en-US" dirty="0"/>
          </a:p>
          <a:p>
            <a:pPr marL="0" indent="0">
              <a:buNone/>
            </a:pPr>
            <a:r>
              <a:rPr lang="en-US" dirty="0"/>
              <a:t>Demo It!</a:t>
            </a:r>
          </a:p>
          <a:p>
            <a:pPr marL="0" indent="0">
              <a:buNone/>
            </a:pP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Bonus</a:t>
            </a:r>
          </a:p>
        </p:txBody>
      </p:sp>
    </p:spTree>
    <p:extLst>
      <p:ext uri="{BB962C8B-B14F-4D97-AF65-F5344CB8AC3E}">
        <p14:creationId xmlns:p14="http://schemas.microsoft.com/office/powerpoint/2010/main" val="17752230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marL="0" indent="0">
              <a:buNone/>
            </a:pPr>
            <a:r>
              <a:rPr lang="en-US" dirty="0"/>
              <a:t>Create _ja_RM00102SelectByCity Stored Procedure</a:t>
            </a:r>
          </a:p>
          <a:p>
            <a:pPr marL="0" indent="0">
              <a:buNone/>
            </a:pPr>
            <a:r>
              <a:rPr lang="en-US" dirty="0"/>
              <a:t>Highlight RM00102 and hit Alt+F1 to see how large @CITY should be</a:t>
            </a:r>
          </a:p>
          <a:p>
            <a:pPr marL="0" indent="0">
              <a:buNone/>
            </a:pPr>
            <a:r>
              <a:rPr lang="en-US" dirty="0"/>
              <a:t>Assign Permissions</a:t>
            </a:r>
          </a:p>
          <a:p>
            <a:pPr marL="0" indent="0">
              <a:buNone/>
            </a:pP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Bonus</a:t>
            </a:r>
          </a:p>
        </p:txBody>
      </p:sp>
      <p:pic>
        <p:nvPicPr>
          <p:cNvPr id="5" name="Picture 4" descr="A screenshot of a computer code&#10;&#10;Description automatically generated">
            <a:extLst>
              <a:ext uri="{FF2B5EF4-FFF2-40B4-BE49-F238E27FC236}">
                <a16:creationId xmlns:a16="http://schemas.microsoft.com/office/drawing/2014/main" id="{9E7338C1-BF86-442E-00E7-009532396116}"/>
              </a:ext>
            </a:extLst>
          </p:cNvPr>
          <p:cNvPicPr>
            <a:picLocks noChangeAspect="1"/>
          </p:cNvPicPr>
          <p:nvPr/>
        </p:nvPicPr>
        <p:blipFill>
          <a:blip r:embed="rId2"/>
          <a:stretch>
            <a:fillRect/>
          </a:stretch>
        </p:blipFill>
        <p:spPr>
          <a:xfrm>
            <a:off x="3817937" y="2430462"/>
            <a:ext cx="5371429" cy="3428571"/>
          </a:xfrm>
          <a:prstGeom prst="rect">
            <a:avLst/>
          </a:prstGeom>
        </p:spPr>
      </p:pic>
    </p:spTree>
    <p:extLst>
      <p:ext uri="{BB962C8B-B14F-4D97-AF65-F5344CB8AC3E}">
        <p14:creationId xmlns:p14="http://schemas.microsoft.com/office/powerpoint/2010/main" val="150571971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marL="0" indent="0">
              <a:buNone/>
            </a:pPr>
            <a:r>
              <a:rPr lang="en-US" dirty="0"/>
              <a:t>Create new Excel file with </a:t>
            </a:r>
            <a:r>
              <a:rPr lang="en-US" dirty="0" err="1"/>
              <a:t>RefreshableReportTemplate</a:t>
            </a:r>
            <a:endParaRPr lang="en-US" dirty="0"/>
          </a:p>
          <a:p>
            <a:pPr>
              <a:buAutoNum type="arabicPeriod"/>
            </a:pPr>
            <a:r>
              <a:rPr lang="en-US" dirty="0"/>
              <a:t>Create a copy of the “1 Parameter” worksheet to new Workbook</a:t>
            </a:r>
          </a:p>
          <a:p>
            <a:pPr>
              <a:buAutoNum type="arabicPeriod"/>
            </a:pPr>
            <a:r>
              <a:rPr lang="en-US" dirty="0"/>
              <a:t>Edit “Queries &amp; Connections” </a:t>
            </a:r>
          </a:p>
          <a:p>
            <a:pPr lvl="1">
              <a:buAutoNum type="arabicPeriod"/>
            </a:pPr>
            <a:r>
              <a:rPr lang="en-US" dirty="0"/>
              <a:t>Set Command text to: “EXEC _ja_RM00102SelectByCity ?”</a:t>
            </a:r>
          </a:p>
          <a:p>
            <a:pPr lvl="1">
              <a:buAutoNum type="arabicPeriod"/>
            </a:pPr>
            <a:r>
              <a:rPr lang="en-US" dirty="0"/>
              <a:t>Click on the Parameters button</a:t>
            </a:r>
          </a:p>
          <a:p>
            <a:pPr lvl="1">
              <a:buAutoNum type="arabicPeriod"/>
            </a:pPr>
            <a:r>
              <a:rPr lang="en-US" dirty="0"/>
              <a:t>Verify Cell Reference</a:t>
            </a:r>
          </a:p>
          <a:p>
            <a:pPr lvl="1">
              <a:buAutoNum type="arabicPeriod"/>
            </a:pPr>
            <a:r>
              <a:rPr lang="en-US" dirty="0"/>
              <a:t>Verify Refresh automatically</a:t>
            </a:r>
          </a:p>
          <a:p>
            <a:pPr lvl="1">
              <a:buAutoNum type="arabicPeriod"/>
            </a:pPr>
            <a:r>
              <a:rPr lang="en-US" dirty="0"/>
              <a:t>Turn off for multiple parameters</a:t>
            </a:r>
          </a:p>
          <a:p>
            <a:pPr>
              <a:buAutoNum type="arabicPeriod"/>
            </a:pPr>
            <a:r>
              <a:rPr lang="en-US" dirty="0"/>
              <a:t>Move Parameter cell</a:t>
            </a:r>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Bonus</a:t>
            </a:r>
          </a:p>
        </p:txBody>
      </p:sp>
      <p:pic>
        <p:nvPicPr>
          <p:cNvPr id="5" name="Picture 4">
            <a:extLst>
              <a:ext uri="{FF2B5EF4-FFF2-40B4-BE49-F238E27FC236}">
                <a16:creationId xmlns:a16="http://schemas.microsoft.com/office/drawing/2014/main" id="{2C1DFC2A-FB14-AA12-D52D-A70A8ED1415B}"/>
              </a:ext>
            </a:extLst>
          </p:cNvPr>
          <p:cNvPicPr>
            <a:picLocks noChangeAspect="1"/>
          </p:cNvPicPr>
          <p:nvPr/>
        </p:nvPicPr>
        <p:blipFill>
          <a:blip r:embed="rId2"/>
          <a:stretch>
            <a:fillRect/>
          </a:stretch>
        </p:blipFill>
        <p:spPr>
          <a:xfrm>
            <a:off x="5837237" y="3450052"/>
            <a:ext cx="4952381" cy="2514286"/>
          </a:xfrm>
          <a:prstGeom prst="rect">
            <a:avLst/>
          </a:prstGeom>
        </p:spPr>
      </p:pic>
    </p:spTree>
    <p:extLst>
      <p:ext uri="{BB962C8B-B14F-4D97-AF65-F5344CB8AC3E}">
        <p14:creationId xmlns:p14="http://schemas.microsoft.com/office/powerpoint/2010/main" val="26134199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32521"/>
            <a:ext cx="12125563" cy="4679341"/>
          </a:xfrm>
        </p:spPr>
        <p:txBody>
          <a:bodyPr/>
          <a:lstStyle/>
          <a:p>
            <a:pPr>
              <a:buFont typeface="+mj-lt"/>
              <a:buAutoNum type="arabicPeriod"/>
            </a:pPr>
            <a:r>
              <a:rPr lang="en-US" dirty="0"/>
              <a:t>Uppercase Customer Address Fields</a:t>
            </a:r>
          </a:p>
          <a:p>
            <a:pPr lvl="1"/>
            <a:r>
              <a:rPr lang="en-US" dirty="0"/>
              <a:t>Address1</a:t>
            </a:r>
          </a:p>
          <a:p>
            <a:pPr lvl="1"/>
            <a:r>
              <a:rPr lang="en-US" dirty="0"/>
              <a:t>Address2</a:t>
            </a:r>
          </a:p>
          <a:p>
            <a:pPr lvl="1"/>
            <a:r>
              <a:rPr lang="en-US" dirty="0"/>
              <a:t>City</a:t>
            </a:r>
          </a:p>
          <a:p>
            <a:pPr>
              <a:buFont typeface="+mj-lt"/>
              <a:buAutoNum type="arabicPeriod"/>
            </a:pPr>
            <a:r>
              <a:rPr lang="en-US" dirty="0"/>
              <a:t>Only uppercase when needed</a:t>
            </a:r>
          </a:p>
          <a:p>
            <a:pPr>
              <a:buFont typeface="+mj-lt"/>
              <a:buAutoNum type="arabicPeriod"/>
            </a:pPr>
            <a:r>
              <a:rPr lang="en-US" dirty="0"/>
              <a:t>Make it repeatable</a:t>
            </a:r>
          </a:p>
          <a:p>
            <a:pPr marL="0" indent="0">
              <a:buNone/>
            </a:pP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Task – Uppercase Customer Addresses</a:t>
            </a:r>
          </a:p>
        </p:txBody>
      </p:sp>
    </p:spTree>
    <p:extLst>
      <p:ext uri="{BB962C8B-B14F-4D97-AF65-F5344CB8AC3E}">
        <p14:creationId xmlns:p14="http://schemas.microsoft.com/office/powerpoint/2010/main" val="14944833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281019" cy="4724400"/>
          </a:xfrm>
        </p:spPr>
        <p:txBody>
          <a:bodyPr/>
          <a:lstStyle/>
          <a:p>
            <a:pPr marL="0" indent="0">
              <a:buNone/>
            </a:pPr>
            <a:r>
              <a:rPr lang="en-US" dirty="0"/>
              <a:t>Excel Dynamic Array formulas to Build the List of Cities</a:t>
            </a:r>
          </a:p>
          <a:p>
            <a:pPr>
              <a:buFont typeface="Arial" pitchFamily="34" charset="0"/>
              <a:buAutoNum type="arabicPeriod"/>
            </a:pPr>
            <a:r>
              <a:rPr lang="en-US" dirty="0"/>
              <a:t>Demo It!</a:t>
            </a:r>
          </a:p>
          <a:p>
            <a:pPr>
              <a:buAutoNum type="arabicPeriod"/>
            </a:pPr>
            <a:r>
              <a:rPr lang="en-US" dirty="0"/>
              <a:t>Set G3 =UNIQUE(Table[Column]) </a:t>
            </a:r>
          </a:p>
          <a:p>
            <a:pPr>
              <a:buAutoNum type="arabicPeriod"/>
            </a:pPr>
            <a:r>
              <a:rPr lang="en-US" dirty="0"/>
              <a:t>Formula is in the top cell</a:t>
            </a:r>
          </a:p>
          <a:p>
            <a:pPr lvl="1">
              <a:buAutoNum type="arabicPeriod"/>
            </a:pPr>
            <a:r>
              <a:rPr lang="en-US" dirty="0"/>
              <a:t>Resulting data is in top cell and cells below</a:t>
            </a:r>
          </a:p>
          <a:p>
            <a:pPr lvl="1">
              <a:buAutoNum type="arabicPeriod"/>
            </a:pPr>
            <a:r>
              <a:rPr lang="en-US" dirty="0"/>
              <a:t>If a cell below contains data, blocking Resulting data, “#SPILL!” is displayed</a:t>
            </a:r>
          </a:p>
          <a:p>
            <a:pPr lvl="1">
              <a:buAutoNum type="arabicPeriod"/>
            </a:pPr>
            <a:r>
              <a:rPr lang="en-US" dirty="0"/>
              <a:t>Set H1 =COUNTA(G3) – Returns 1 for one cell counted</a:t>
            </a:r>
          </a:p>
          <a:p>
            <a:pPr lvl="1">
              <a:buAutoNum type="arabicPeriod"/>
            </a:pPr>
            <a:r>
              <a:rPr lang="en-US" dirty="0"/>
              <a:t>Set H2 = COUNTA(G3#) – Returns 64 for each item in the Dynamic Array</a:t>
            </a:r>
          </a:p>
          <a:p>
            <a:pPr marL="571500" lvl="2" indent="0">
              <a:buNone/>
            </a:pPr>
            <a:r>
              <a:rPr lang="en-US" dirty="0"/>
              <a:t>The trailing “#” tells Excel to at the entire array the cell returns</a:t>
            </a:r>
          </a:p>
          <a:p>
            <a:pPr>
              <a:buAutoNum type="arabicPeriod"/>
            </a:pPr>
            <a:r>
              <a:rPr lang="en-US" dirty="0"/>
              <a:t>Set G3 =SORT(UNIQUE(Table[Column]))</a:t>
            </a:r>
          </a:p>
          <a:p>
            <a:pPr marL="0" indent="0">
              <a:buNone/>
            </a:pPr>
            <a:r>
              <a:rPr lang="en-US" dirty="0"/>
              <a:t>4. This list changes as the filter applied to the query</a:t>
            </a:r>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Bonus – Select Parameter from List</a:t>
            </a:r>
          </a:p>
        </p:txBody>
      </p:sp>
    </p:spTree>
    <p:extLst>
      <p:ext uri="{BB962C8B-B14F-4D97-AF65-F5344CB8AC3E}">
        <p14:creationId xmlns:p14="http://schemas.microsoft.com/office/powerpoint/2010/main" val="37287130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281019" cy="4724400"/>
          </a:xfrm>
        </p:spPr>
        <p:txBody>
          <a:bodyPr/>
          <a:lstStyle/>
          <a:p>
            <a:pPr marL="0" indent="0">
              <a:buNone/>
            </a:pPr>
            <a:r>
              <a:rPr lang="en-US" dirty="0"/>
              <a:t>Build Static List of Cities</a:t>
            </a:r>
          </a:p>
          <a:p>
            <a:pPr>
              <a:buAutoNum type="arabicPeriod"/>
            </a:pPr>
            <a:r>
              <a:rPr lang="en-US" dirty="0"/>
              <a:t>Click on G3 and hit </a:t>
            </a:r>
            <a:r>
              <a:rPr lang="en-US" dirty="0" err="1"/>
              <a:t>Ctrl+A</a:t>
            </a:r>
            <a:r>
              <a:rPr lang="en-US" dirty="0"/>
              <a:t> to highlight list of cities</a:t>
            </a:r>
          </a:p>
          <a:p>
            <a:pPr>
              <a:buAutoNum type="arabicPeriod"/>
            </a:pPr>
            <a:r>
              <a:rPr lang="en-US" dirty="0"/>
              <a:t>Copy list of Cities to the clipboard</a:t>
            </a:r>
          </a:p>
          <a:p>
            <a:pPr>
              <a:buAutoNum type="arabicPeriod"/>
            </a:pPr>
            <a:r>
              <a:rPr lang="en-US" dirty="0"/>
              <a:t>Paste Values to Cell I3</a:t>
            </a:r>
          </a:p>
          <a:p>
            <a:pPr>
              <a:buAutoNum type="arabicPeriod"/>
            </a:pPr>
            <a:r>
              <a:rPr lang="en-US" dirty="0"/>
              <a:t>Name range as “Cities”</a:t>
            </a:r>
          </a:p>
          <a:p>
            <a:pPr>
              <a:buAutoNum type="arabicPeriod"/>
            </a:pPr>
            <a:r>
              <a:rPr lang="en-US" dirty="0"/>
              <a:t>Click on Data-&gt;Data Validation and Allow = “List”</a:t>
            </a:r>
          </a:p>
          <a:p>
            <a:pPr>
              <a:buAutoNum type="arabicPeriod"/>
            </a:pPr>
            <a:r>
              <a:rPr lang="en-US" dirty="0"/>
              <a:t>Set Source:  =Cities</a:t>
            </a:r>
          </a:p>
          <a:p>
            <a:pPr>
              <a:buAutoNum type="arabicPeriod"/>
            </a:pPr>
            <a:r>
              <a:rPr lang="en-US" dirty="0"/>
              <a:t>If new cities are added, use above steps and Name Manager to reset the Cities range to include the new cities</a:t>
            </a:r>
          </a:p>
          <a:p>
            <a:pPr>
              <a:buAutoNum type="arabicPeriod"/>
            </a:pPr>
            <a:endParaRPr lang="en-US" dirty="0"/>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Bonus – Select Parameter from List</a:t>
            </a:r>
          </a:p>
        </p:txBody>
      </p:sp>
    </p:spTree>
    <p:extLst>
      <p:ext uri="{BB962C8B-B14F-4D97-AF65-F5344CB8AC3E}">
        <p14:creationId xmlns:p14="http://schemas.microsoft.com/office/powerpoint/2010/main" val="55297229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b="1" dirty="0">
                <a:latin typeface="Poppins" pitchFamily="2" charset="77"/>
                <a:cs typeface="Poppins" pitchFamily="2" charset="77"/>
              </a:rPr>
              <a:t>Wrapping It Up</a:t>
            </a:r>
            <a:endParaRPr lang="en-US" dirty="0"/>
          </a:p>
        </p:txBody>
      </p:sp>
      <p:sp>
        <p:nvSpPr>
          <p:cNvPr id="6" name="Text Placeholder 4">
            <a:extLst>
              <a:ext uri="{FF2B5EF4-FFF2-40B4-BE49-F238E27FC236}">
                <a16:creationId xmlns:a16="http://schemas.microsoft.com/office/drawing/2014/main" id="{F0A1FE15-97C5-C828-695B-0F17BBA17695}"/>
              </a:ext>
            </a:extLst>
          </p:cNvPr>
          <p:cNvSpPr txBox="1">
            <a:spLocks/>
          </p:cNvSpPr>
          <p:nvPr/>
        </p:nvSpPr>
        <p:spPr>
          <a:xfrm>
            <a:off x="152400" y="1325562"/>
            <a:ext cx="12542837" cy="4648200"/>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GP Macros – Things to watch out for</a:t>
            </a:r>
          </a:p>
          <a:p>
            <a:pPr marL="457200" indent="-457200">
              <a:buFont typeface="+mj-lt"/>
              <a:buAutoNum type="arabicPeriod"/>
            </a:pPr>
            <a:r>
              <a:rPr lang="en-US" dirty="0"/>
              <a:t>There is NO UNDO when playing back a macro!</a:t>
            </a:r>
          </a:p>
          <a:p>
            <a:pPr marL="457200" indent="-457200">
              <a:buFont typeface="+mj-lt"/>
              <a:buAutoNum type="arabicPeriod"/>
            </a:pPr>
            <a:r>
              <a:rPr lang="en-US" dirty="0"/>
              <a:t>Run the macro in a test copy of your database</a:t>
            </a:r>
          </a:p>
          <a:p>
            <a:pPr marL="457200" indent="-457200">
              <a:buFont typeface="+mj-lt"/>
              <a:buAutoNum type="arabicPeriod"/>
            </a:pPr>
            <a:r>
              <a:rPr lang="en-US" dirty="0"/>
              <a:t>After hitting “Save” in GP, make sure the cursor goes when you expect.  On some GP windows, a </a:t>
            </a:r>
            <a:r>
              <a:rPr lang="en-US" dirty="0" err="1"/>
              <a:t>MoveTo</a:t>
            </a:r>
            <a:r>
              <a:rPr lang="en-US" dirty="0"/>
              <a:t> needs to be added</a:t>
            </a:r>
          </a:p>
          <a:p>
            <a:pPr marL="457200" indent="-457200">
              <a:buFont typeface="+mj-lt"/>
              <a:buAutoNum type="arabicPeriod"/>
            </a:pPr>
            <a:r>
              <a:rPr lang="en-US" dirty="0"/>
              <a:t>Use the Filter column to only replicate 2 – 3 records when starting</a:t>
            </a:r>
          </a:p>
          <a:p>
            <a:pPr marL="457200" indent="-457200">
              <a:buFont typeface="+mj-lt"/>
              <a:buAutoNum type="arabicPeriod"/>
            </a:pPr>
            <a:r>
              <a:rPr lang="en-US" dirty="0"/>
              <a:t>Don’t computer while the macro is running!</a:t>
            </a:r>
          </a:p>
          <a:p>
            <a:pPr marL="457200" indent="-457200">
              <a:buFont typeface="+mj-lt"/>
              <a:buAutoNum type="arabicPeriod"/>
            </a:pPr>
            <a:r>
              <a:rPr lang="en-US" dirty="0"/>
              <a:t>User Preferences/Window Command Display – Action Pane vs Menu Bar - recorded macros are not </a:t>
            </a:r>
            <a:r>
              <a:rPr lang="en-US" dirty="0" err="1"/>
              <a:t>interchagable</a:t>
            </a:r>
            <a:endParaRPr lang="en-US" dirty="0"/>
          </a:p>
          <a:p>
            <a:pPr marL="457200" indent="-457200">
              <a:buFont typeface="+mj-lt"/>
              <a:buAutoNum type="arabicPeriod"/>
            </a:pPr>
            <a:r>
              <a:rPr lang="en-US" dirty="0"/>
              <a:t>Did I mention that there is NO UNDO and you should Test?</a:t>
            </a:r>
          </a:p>
        </p:txBody>
      </p:sp>
    </p:spTree>
    <p:extLst>
      <p:ext uri="{BB962C8B-B14F-4D97-AF65-F5344CB8AC3E}">
        <p14:creationId xmlns:p14="http://schemas.microsoft.com/office/powerpoint/2010/main" val="25806195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b="1" dirty="0">
                <a:latin typeface="Poppins" pitchFamily="2" charset="77"/>
                <a:cs typeface="Poppins" pitchFamily="2" charset="77"/>
              </a:rPr>
              <a:t>Resources</a:t>
            </a:r>
            <a:endParaRPr lang="en-US" dirty="0"/>
          </a:p>
        </p:txBody>
      </p:sp>
      <p:sp>
        <p:nvSpPr>
          <p:cNvPr id="6" name="Text Placeholder 4">
            <a:extLst>
              <a:ext uri="{FF2B5EF4-FFF2-40B4-BE49-F238E27FC236}">
                <a16:creationId xmlns:a16="http://schemas.microsoft.com/office/drawing/2014/main" id="{F0A1FE15-97C5-C828-695B-0F17BBA17695}"/>
              </a:ext>
            </a:extLst>
          </p:cNvPr>
          <p:cNvSpPr txBox="1">
            <a:spLocks/>
          </p:cNvSpPr>
          <p:nvPr/>
        </p:nvSpPr>
        <p:spPr>
          <a:xfrm>
            <a:off x="152400" y="1287462"/>
            <a:ext cx="12199937" cy="4648200"/>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Rnoldz.com – Things you can download from my website </a:t>
            </a:r>
          </a:p>
          <a:p>
            <a:pPr marL="457200" indent="-457200">
              <a:buFont typeface="+mj-lt"/>
              <a:buAutoNum type="arabicPeriod"/>
            </a:pPr>
            <a:r>
              <a:rPr lang="en-US" dirty="0"/>
              <a:t>Pedal to the Metal.pptx</a:t>
            </a:r>
          </a:p>
          <a:p>
            <a:pPr marL="457200" indent="-457200">
              <a:buFont typeface="+mj-lt"/>
              <a:buAutoNum type="arabicPeriod"/>
            </a:pPr>
            <a:r>
              <a:rPr lang="en-US" dirty="0"/>
              <a:t>Replicator.xlsm</a:t>
            </a:r>
          </a:p>
          <a:p>
            <a:pPr marL="457200" indent="-457200">
              <a:buFont typeface="+mj-lt"/>
              <a:buAutoNum type="arabicPeriod"/>
            </a:pPr>
            <a:r>
              <a:rPr lang="en-US" dirty="0"/>
              <a:t>GP Macro.xml</a:t>
            </a:r>
          </a:p>
          <a:p>
            <a:pPr marL="457200" indent="-457200">
              <a:buFont typeface="+mj-lt"/>
              <a:buAutoNum type="arabicPeriod"/>
            </a:pPr>
            <a:r>
              <a:rPr lang="en-US" dirty="0"/>
              <a:t>Notepad++ (link to https://notepad-plus-plus.org/downloads/)</a:t>
            </a:r>
          </a:p>
          <a:p>
            <a:pPr marL="457200" indent="-457200">
              <a:buFont typeface="+mj-lt"/>
              <a:buAutoNum type="arabicPeriod"/>
            </a:pPr>
            <a:r>
              <a:rPr lang="en-US" dirty="0"/>
              <a:t>RefreshableReportTemplate.xlsx</a:t>
            </a:r>
          </a:p>
          <a:p>
            <a:pPr marL="457200" indent="-457200">
              <a:buFont typeface="+mj-lt"/>
              <a:buAutoNum type="arabicPeriod"/>
            </a:pPr>
            <a:r>
              <a:rPr lang="en-US" dirty="0"/>
              <a:t>QueryStringFinder.xlsm</a:t>
            </a:r>
          </a:p>
          <a:p>
            <a:pPr marL="0" indent="0">
              <a:buNone/>
            </a:pPr>
            <a:r>
              <a:rPr lang="en-US" dirty="0"/>
              <a:t>VictoriaYudin.com – Tons of GP Queries and Database Information</a:t>
            </a:r>
          </a:p>
          <a:p>
            <a:pPr marL="0" indent="0">
              <a:buNone/>
            </a:pPr>
            <a:r>
              <a:rPr lang="en-US" sz="2400" dirty="0"/>
              <a:t>Remember:  Right click and select “Save link as…” when downloading each file.  “Unblock” each downloaded file.</a:t>
            </a:r>
            <a:endParaRPr lang="en-US" dirty="0"/>
          </a:p>
          <a:p>
            <a:pPr marL="0" indent="0">
              <a:buNone/>
            </a:pPr>
            <a:endParaRPr lang="en-US" dirty="0"/>
          </a:p>
        </p:txBody>
      </p:sp>
    </p:spTree>
    <p:extLst>
      <p:ext uri="{BB962C8B-B14F-4D97-AF65-F5344CB8AC3E}">
        <p14:creationId xmlns:p14="http://schemas.microsoft.com/office/powerpoint/2010/main" val="215685913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b="1" dirty="0">
                <a:latin typeface="Poppins" pitchFamily="2" charset="77"/>
                <a:cs typeface="Poppins" pitchFamily="2" charset="77"/>
              </a:rPr>
              <a:t>Thank you for Attending!</a:t>
            </a:r>
            <a:endParaRPr lang="en-US" dirty="0"/>
          </a:p>
        </p:txBody>
      </p:sp>
      <p:sp>
        <p:nvSpPr>
          <p:cNvPr id="6" name="Text Placeholder 4">
            <a:extLst>
              <a:ext uri="{FF2B5EF4-FFF2-40B4-BE49-F238E27FC236}">
                <a16:creationId xmlns:a16="http://schemas.microsoft.com/office/drawing/2014/main" id="{F0A1FE15-97C5-C828-695B-0F17BBA17695}"/>
              </a:ext>
            </a:extLst>
          </p:cNvPr>
          <p:cNvSpPr txBox="1">
            <a:spLocks/>
          </p:cNvSpPr>
          <p:nvPr/>
        </p:nvSpPr>
        <p:spPr>
          <a:xfrm>
            <a:off x="152400" y="1325562"/>
            <a:ext cx="12542837" cy="4191000"/>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Questions/Comment?</a:t>
            </a:r>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r>
              <a:rPr lang="en-US" dirty="0"/>
              <a:t>John Arnold</a:t>
            </a:r>
          </a:p>
          <a:p>
            <a:pPr marL="339725" lvl="1" indent="0">
              <a:buFont typeface="Arial" pitchFamily="34" charset="0"/>
              <a:buNone/>
            </a:pPr>
            <a:r>
              <a:rPr lang="en-US" dirty="0"/>
              <a:t>US Digital</a:t>
            </a:r>
          </a:p>
          <a:p>
            <a:pPr marL="339725" lvl="1" indent="0">
              <a:buFont typeface="Arial" pitchFamily="34" charset="0"/>
              <a:buNone/>
            </a:pPr>
            <a:r>
              <a:rPr lang="en-US" dirty="0"/>
              <a:t>John_P_Arnold@hotmail.com</a:t>
            </a:r>
          </a:p>
          <a:p>
            <a:pPr marL="0" indent="0">
              <a:buFont typeface="Arial" pitchFamily="34" charset="0"/>
              <a:buNone/>
            </a:pPr>
            <a:endParaRPr lang="en-US" dirty="0"/>
          </a:p>
          <a:p>
            <a:endParaRPr lang="en-US" dirty="0"/>
          </a:p>
        </p:txBody>
      </p:sp>
      <p:sp>
        <p:nvSpPr>
          <p:cNvPr id="2" name="Title 6">
            <a:extLst>
              <a:ext uri="{FF2B5EF4-FFF2-40B4-BE49-F238E27FC236}">
                <a16:creationId xmlns:a16="http://schemas.microsoft.com/office/drawing/2014/main" id="{AEE0B768-4A36-BA45-CD48-CCCACA227451}"/>
              </a:ext>
            </a:extLst>
          </p:cNvPr>
          <p:cNvSpPr txBox="1">
            <a:spLocks/>
          </p:cNvSpPr>
          <p:nvPr/>
        </p:nvSpPr>
        <p:spPr>
          <a:xfrm>
            <a:off x="731837" y="4678362"/>
            <a:ext cx="10972800" cy="838200"/>
          </a:xfrm>
          <a:prstGeom prst="rect">
            <a:avLst/>
          </a:prstGeom>
        </p:spPr>
        <p:txBody>
          <a:bodyPr vert="horz" wrap="square" lIns="146304" tIns="91440" rIns="146304" bIns="91440" rtlCol="0" anchor="ctr">
            <a:noAutofit/>
          </a:bodyPr>
          <a:lstStyle>
            <a:lvl1pPr algn="l" defTabSz="932742" rtl="0" eaLnBrk="1" latinLnBrk="0" hangingPunct="1">
              <a:lnSpc>
                <a:spcPct val="90000"/>
              </a:lnSpc>
              <a:spcBef>
                <a:spcPct val="0"/>
              </a:spcBef>
              <a:buNone/>
              <a:defRPr lang="en-US" sz="4000" b="1" i="0" kern="1200" cap="none" spc="-102" baseline="0">
                <a:ln w="3175">
                  <a:noFill/>
                </a:ln>
                <a:solidFill>
                  <a:schemeClr val="tx1"/>
                </a:solidFill>
                <a:effectLst/>
                <a:latin typeface="Poppins" pitchFamily="2" charset="77"/>
                <a:ea typeface="+mn-ea"/>
                <a:cs typeface="Poppins" pitchFamily="2" charset="77"/>
              </a:defRPr>
            </a:lvl1pPr>
          </a:lstStyle>
          <a:p>
            <a:pPr algn="r"/>
            <a:r>
              <a:rPr lang="en-US" dirty="0"/>
              <a:t>Please review this session!</a:t>
            </a:r>
          </a:p>
        </p:txBody>
      </p:sp>
    </p:spTree>
    <p:extLst>
      <p:ext uri="{BB962C8B-B14F-4D97-AF65-F5344CB8AC3E}">
        <p14:creationId xmlns:p14="http://schemas.microsoft.com/office/powerpoint/2010/main" val="38992001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a:buAutoNum type="arabicPeriod"/>
            </a:pPr>
            <a:r>
              <a:rPr lang="en-US" dirty="0"/>
              <a:t>Write SQL to update table directly</a:t>
            </a:r>
          </a:p>
          <a:p>
            <a:pPr marL="241300" lvl="1" indent="444500">
              <a:buNone/>
            </a:pPr>
            <a:r>
              <a:rPr lang="en-US" dirty="0"/>
              <a:t>Con: Directly updating SQL is NOT safe</a:t>
            </a:r>
          </a:p>
          <a:p>
            <a:pPr marL="241300" lvl="1" indent="444500">
              <a:buNone/>
            </a:pPr>
            <a:r>
              <a:rPr lang="en-US" dirty="0"/>
              <a:t>Con: Any GP Triggers that exist will not fire</a:t>
            </a:r>
          </a:p>
          <a:p>
            <a:pPr marL="241300" lvl="1" indent="444500">
              <a:buNone/>
            </a:pPr>
            <a:r>
              <a:rPr lang="en-US" dirty="0"/>
              <a:t>Pro: Runs very fast</a:t>
            </a:r>
          </a:p>
          <a:p>
            <a:pPr>
              <a:buFont typeface="+mj-lt"/>
              <a:buAutoNum type="arabicPeriod"/>
            </a:pPr>
            <a:r>
              <a:rPr lang="en-US" dirty="0"/>
              <a:t>Use Mail Merge</a:t>
            </a:r>
          </a:p>
          <a:p>
            <a:pPr marL="241300" lvl="1" indent="444500">
              <a:buNone/>
            </a:pPr>
            <a:r>
              <a:rPr lang="en-US" dirty="0"/>
              <a:t>Con: See my long list of Cons at Rnoldz.com</a:t>
            </a:r>
          </a:p>
          <a:p>
            <a:pPr>
              <a:buFont typeface="+mj-lt"/>
              <a:buAutoNum type="arabicPeriod"/>
            </a:pPr>
            <a:r>
              <a:rPr lang="en-US" dirty="0"/>
              <a:t>Replicator</a:t>
            </a:r>
          </a:p>
          <a:p>
            <a:pPr marL="241300" lvl="1" indent="444500">
              <a:buNone/>
            </a:pPr>
            <a:r>
              <a:rPr lang="en-US" dirty="0"/>
              <a:t>Con: Excel’s Macro security can be annoying</a:t>
            </a:r>
          </a:p>
          <a:p>
            <a:pPr marL="241300" lvl="1" indent="444500">
              <a:buNone/>
            </a:pPr>
            <a:r>
              <a:rPr lang="en-US" dirty="0"/>
              <a:t>Pro: Changes are made from GP and use GP Security</a:t>
            </a:r>
          </a:p>
          <a:p>
            <a:pPr marL="241300" lvl="1" indent="444500">
              <a:buNone/>
            </a:pPr>
            <a:r>
              <a:rPr lang="en-US" dirty="0"/>
              <a:t>Pro: Free, fast, easy to use, supports Refreshable Reports for repeatability</a:t>
            </a:r>
          </a:p>
          <a:p>
            <a:pPr marL="241300" lvl="1" indent="444500">
              <a:buNone/>
            </a:pPr>
            <a:r>
              <a:rPr lang="en-US" dirty="0"/>
              <a:t>Pro: Great user support - just email me</a:t>
            </a:r>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Possible Solutions</a:t>
            </a:r>
          </a:p>
        </p:txBody>
      </p:sp>
    </p:spTree>
    <p:extLst>
      <p:ext uri="{BB962C8B-B14F-4D97-AF65-F5344CB8AC3E}">
        <p14:creationId xmlns:p14="http://schemas.microsoft.com/office/powerpoint/2010/main" val="41390437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2D52C-9453-0DFA-DF40-4277DFAFCB5A}"/>
              </a:ext>
            </a:extLst>
          </p:cNvPr>
          <p:cNvSpPr>
            <a:spLocks noGrp="1"/>
          </p:cNvSpPr>
          <p:nvPr>
            <p:ph sz="quarter" idx="10"/>
          </p:nvPr>
        </p:nvSpPr>
        <p:spPr>
          <a:xfrm>
            <a:off x="155456" y="1325562"/>
            <a:ext cx="12125563" cy="4724400"/>
          </a:xfrm>
        </p:spPr>
        <p:txBody>
          <a:bodyPr/>
          <a:lstStyle/>
          <a:p>
            <a:pPr>
              <a:buAutoNum type="arabicPeriod"/>
            </a:pPr>
            <a:r>
              <a:rPr lang="en-US" dirty="0"/>
              <a:t>Open the Saved Replicator file in Excel</a:t>
            </a:r>
          </a:p>
          <a:p>
            <a:pPr>
              <a:buAutoNum type="arabicPeriod"/>
            </a:pPr>
            <a:r>
              <a:rPr lang="en-US" dirty="0"/>
              <a:t>Replicate (Press the button)</a:t>
            </a:r>
          </a:p>
          <a:p>
            <a:pPr>
              <a:buAutoNum type="arabicPeriod"/>
            </a:pPr>
            <a:r>
              <a:rPr lang="en-US" dirty="0"/>
              <a:t>Name the macro – use the word “Multiple” in the name</a:t>
            </a:r>
          </a:p>
          <a:p>
            <a:pPr>
              <a:buAutoNum type="arabicPeriod"/>
            </a:pPr>
            <a:r>
              <a:rPr lang="en-US" dirty="0"/>
              <a:t>Go to GP</a:t>
            </a:r>
          </a:p>
          <a:p>
            <a:pPr>
              <a:buAutoNum type="arabicPeriod"/>
            </a:pPr>
            <a:r>
              <a:rPr lang="en-US" dirty="0"/>
              <a:t>Play the macro (Ctrl+F8)</a:t>
            </a:r>
          </a:p>
          <a:p>
            <a:pPr>
              <a:buAutoNum type="arabicPeriod"/>
            </a:pPr>
            <a:endParaRPr lang="en-US" dirty="0"/>
          </a:p>
          <a:p>
            <a:pPr marL="0" indent="0">
              <a:buNone/>
            </a:pPr>
            <a:r>
              <a:rPr lang="en-US" dirty="0"/>
              <a:t>Demo It!</a:t>
            </a:r>
          </a:p>
        </p:txBody>
      </p:sp>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Demo Replicator	</a:t>
            </a:r>
          </a:p>
        </p:txBody>
      </p:sp>
    </p:spTree>
    <p:extLst>
      <p:ext uri="{BB962C8B-B14F-4D97-AF65-F5344CB8AC3E}">
        <p14:creationId xmlns:p14="http://schemas.microsoft.com/office/powerpoint/2010/main" val="37067917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9A96F01-DA56-A24C-F633-0DF8A5600E4F}"/>
              </a:ext>
            </a:extLst>
          </p:cNvPr>
          <p:cNvSpPr/>
          <p:nvPr/>
        </p:nvSpPr>
        <p:spPr bwMode="auto">
          <a:xfrm>
            <a:off x="1" y="0"/>
            <a:ext cx="12436474" cy="6049962"/>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Rounded Corners 9">
            <a:extLst>
              <a:ext uri="{FF2B5EF4-FFF2-40B4-BE49-F238E27FC236}">
                <a16:creationId xmlns:a16="http://schemas.microsoft.com/office/drawing/2014/main" id="{CCD46797-A9F9-D321-E75F-6A57C1054A59}"/>
              </a:ext>
            </a:extLst>
          </p:cNvPr>
          <p:cNvSpPr/>
          <p:nvPr/>
        </p:nvSpPr>
        <p:spPr bwMode="auto">
          <a:xfrm>
            <a:off x="84137" y="68262"/>
            <a:ext cx="12230100" cy="5905500"/>
          </a:xfrm>
          <a:prstGeom prst="roundRect">
            <a:avLst/>
          </a:prstGeom>
          <a:solidFill>
            <a:schemeClr val="bg1"/>
          </a:solidFill>
          <a:ln w="1397000" cap="flat" cmpd="sng">
            <a:noFill/>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Rounded Corners 10">
            <a:extLst>
              <a:ext uri="{FF2B5EF4-FFF2-40B4-BE49-F238E27FC236}">
                <a16:creationId xmlns:a16="http://schemas.microsoft.com/office/drawing/2014/main" id="{FB01D0EC-7CD1-C282-A55D-F25ED3339134}"/>
              </a:ext>
            </a:extLst>
          </p:cNvPr>
          <p:cNvSpPr/>
          <p:nvPr/>
        </p:nvSpPr>
        <p:spPr bwMode="auto">
          <a:xfrm>
            <a:off x="1608137" y="1592262"/>
            <a:ext cx="9184647" cy="2886989"/>
          </a:xfrm>
          <a:prstGeom prst="roundRect">
            <a:avLst/>
          </a:prstGeom>
          <a:solidFill>
            <a:schemeClr val="tx1">
              <a:lumMod val="85000"/>
            </a:schemeClr>
          </a:solidFill>
          <a:ln w="1397000" cap="flat" cmpd="sng">
            <a:noFill/>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400" dirty="0">
                <a:solidFill>
                  <a:srgbClr val="002060"/>
                </a:solidFill>
                <a:ea typeface="Segoe UI" pitchFamily="34" charset="0"/>
                <a:cs typeface="Segoe UI" pitchFamily="34" charset="0"/>
              </a:rPr>
              <a:t>GP + Macro =</a:t>
            </a:r>
          </a:p>
          <a:p>
            <a:pPr algn="ctr" defTabSz="932472" fontAlgn="base">
              <a:lnSpc>
                <a:spcPct val="90000"/>
              </a:lnSpc>
              <a:spcBef>
                <a:spcPct val="0"/>
              </a:spcBef>
              <a:spcAft>
                <a:spcPct val="0"/>
              </a:spcAft>
            </a:pPr>
            <a:r>
              <a:rPr lang="en-US" sz="4400" dirty="0">
                <a:solidFill>
                  <a:srgbClr val="002060"/>
                </a:solidFill>
                <a:ea typeface="Segoe UI" pitchFamily="34" charset="0"/>
                <a:cs typeface="Segoe UI" pitchFamily="34" charset="0"/>
              </a:rPr>
              <a:t>Update Only One Record</a:t>
            </a:r>
          </a:p>
        </p:txBody>
      </p:sp>
      <p:grpSp>
        <p:nvGrpSpPr>
          <p:cNvPr id="20" name="Group 19">
            <a:extLst>
              <a:ext uri="{FF2B5EF4-FFF2-40B4-BE49-F238E27FC236}">
                <a16:creationId xmlns:a16="http://schemas.microsoft.com/office/drawing/2014/main" id="{66059F02-8A1E-D1A1-97ED-02ACABEA7E37}"/>
              </a:ext>
            </a:extLst>
          </p:cNvPr>
          <p:cNvGrpSpPr/>
          <p:nvPr/>
        </p:nvGrpSpPr>
        <p:grpSpPr>
          <a:xfrm>
            <a:off x="7078663" y="4503100"/>
            <a:ext cx="396874" cy="1470662"/>
            <a:chOff x="7513637" y="4503100"/>
            <a:chExt cx="396874" cy="1470662"/>
          </a:xfrm>
        </p:grpSpPr>
        <p:sp>
          <p:nvSpPr>
            <p:cNvPr id="21" name="Rectangle 20">
              <a:extLst>
                <a:ext uri="{FF2B5EF4-FFF2-40B4-BE49-F238E27FC236}">
                  <a16:creationId xmlns:a16="http://schemas.microsoft.com/office/drawing/2014/main" id="{91018074-C640-DD34-FCDD-C3CAEC31118E}"/>
                </a:ext>
              </a:extLst>
            </p:cNvPr>
            <p:cNvSpPr/>
            <p:nvPr/>
          </p:nvSpPr>
          <p:spPr bwMode="auto">
            <a:xfrm>
              <a:off x="7513637" y="5816280"/>
              <a:ext cx="190500" cy="15748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a:extLst>
                <a:ext uri="{FF2B5EF4-FFF2-40B4-BE49-F238E27FC236}">
                  <a16:creationId xmlns:a16="http://schemas.microsoft.com/office/drawing/2014/main" id="{E41621C8-84F4-4D9B-9881-321ABCB73876}"/>
                </a:ext>
              </a:extLst>
            </p:cNvPr>
            <p:cNvSpPr/>
            <p:nvPr/>
          </p:nvSpPr>
          <p:spPr bwMode="auto">
            <a:xfrm>
              <a:off x="7708264" y="5625778"/>
              <a:ext cx="190500" cy="1905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a:extLst>
                <a:ext uri="{FF2B5EF4-FFF2-40B4-BE49-F238E27FC236}">
                  <a16:creationId xmlns:a16="http://schemas.microsoft.com/office/drawing/2014/main" id="{81DB1CA5-CF00-DA0C-BA50-ADF749FA16E6}"/>
                </a:ext>
              </a:extLst>
            </p:cNvPr>
            <p:cNvSpPr/>
            <p:nvPr/>
          </p:nvSpPr>
          <p:spPr bwMode="auto">
            <a:xfrm>
              <a:off x="7517349" y="5435276"/>
              <a:ext cx="190500" cy="1905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a:extLst>
                <a:ext uri="{FF2B5EF4-FFF2-40B4-BE49-F238E27FC236}">
                  <a16:creationId xmlns:a16="http://schemas.microsoft.com/office/drawing/2014/main" id="{4597F3CF-B2F1-57C7-9573-565F838DBACF}"/>
                </a:ext>
              </a:extLst>
            </p:cNvPr>
            <p:cNvSpPr/>
            <p:nvPr/>
          </p:nvSpPr>
          <p:spPr bwMode="auto">
            <a:xfrm>
              <a:off x="7712074" y="5244774"/>
              <a:ext cx="190500" cy="1905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a:extLst>
                <a:ext uri="{FF2B5EF4-FFF2-40B4-BE49-F238E27FC236}">
                  <a16:creationId xmlns:a16="http://schemas.microsoft.com/office/drawing/2014/main" id="{051F07C7-EEE8-1295-3795-99739CCBC405}"/>
                </a:ext>
              </a:extLst>
            </p:cNvPr>
            <p:cNvSpPr/>
            <p:nvPr/>
          </p:nvSpPr>
          <p:spPr bwMode="auto">
            <a:xfrm>
              <a:off x="7521574" y="5054272"/>
              <a:ext cx="190500" cy="1905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a:extLst>
                <a:ext uri="{FF2B5EF4-FFF2-40B4-BE49-F238E27FC236}">
                  <a16:creationId xmlns:a16="http://schemas.microsoft.com/office/drawing/2014/main" id="{B3A88A47-7A64-39F1-5989-34E72481D05D}"/>
                </a:ext>
              </a:extLst>
            </p:cNvPr>
            <p:cNvSpPr/>
            <p:nvPr/>
          </p:nvSpPr>
          <p:spPr bwMode="auto">
            <a:xfrm>
              <a:off x="7716201" y="4863770"/>
              <a:ext cx="190500" cy="1905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a:extLst>
                <a:ext uri="{FF2B5EF4-FFF2-40B4-BE49-F238E27FC236}">
                  <a16:creationId xmlns:a16="http://schemas.microsoft.com/office/drawing/2014/main" id="{0CD48DBE-4FB5-7D49-ACEB-0EF137341D79}"/>
                </a:ext>
              </a:extLst>
            </p:cNvPr>
            <p:cNvSpPr/>
            <p:nvPr/>
          </p:nvSpPr>
          <p:spPr bwMode="auto">
            <a:xfrm>
              <a:off x="7525286" y="4673268"/>
              <a:ext cx="190500" cy="1905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a:extLst>
                <a:ext uri="{FF2B5EF4-FFF2-40B4-BE49-F238E27FC236}">
                  <a16:creationId xmlns:a16="http://schemas.microsoft.com/office/drawing/2014/main" id="{C964C0D1-2ABB-764C-7BBF-C0BD29C90455}"/>
                </a:ext>
              </a:extLst>
            </p:cNvPr>
            <p:cNvSpPr/>
            <p:nvPr/>
          </p:nvSpPr>
          <p:spPr bwMode="auto">
            <a:xfrm>
              <a:off x="7720011" y="4503100"/>
              <a:ext cx="190500" cy="17016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29" name="Car">
            <a:extLst>
              <a:ext uri="{FF2B5EF4-FFF2-40B4-BE49-F238E27FC236}">
                <a16:creationId xmlns:a16="http://schemas.microsoft.com/office/drawing/2014/main" id="{05833E68-394A-D15F-B5C4-FD22F058E044}"/>
              </a:ext>
            </a:extLst>
          </p:cNvPr>
          <p:cNvPicPr>
            <a:picLocks noChangeAspect="1"/>
          </p:cNvPicPr>
          <p:nvPr/>
        </p:nvPicPr>
        <p:blipFill>
          <a:blip r:embed="rId2"/>
          <a:srcRect/>
          <a:stretch/>
        </p:blipFill>
        <p:spPr>
          <a:xfrm rot="10800000">
            <a:off x="5075237" y="4828919"/>
            <a:ext cx="2019252" cy="840043"/>
          </a:xfrm>
          <a:prstGeom prst="rect">
            <a:avLst/>
          </a:prstGeom>
        </p:spPr>
      </p:pic>
    </p:spTree>
    <p:extLst>
      <p:ext uri="{BB962C8B-B14F-4D97-AF65-F5344CB8AC3E}">
        <p14:creationId xmlns:p14="http://schemas.microsoft.com/office/powerpoint/2010/main" val="373399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path" presetSubtype="0" fill="hold" nodeType="clickEffect">
                                  <p:stCondLst>
                                    <p:cond delay="0"/>
                                  </p:stCondLst>
                                  <p:childTnLst>
                                    <p:animMotion origin="layout" path="M -0.00051 -0.00023 C -0.11374 -0.00295 -0.26424 0.01294 -0.32742 0.00817 C -0.35882 -0.00227 -0.39954 -0.03268 -0.39954 -0.12574 C -0.40197 -0.20018 -0.40554 -0.39423 -0.3998 -0.47344 C -0.3998 -0.52769 -0.39456 -0.60145 -0.32819 -0.60327 C -0.247 -0.62142 0.35524 -0.61779 0.3786 -0.59669 C 0.40235 -0.57581 0.42851 -0.53858 0.45034 -0.47095 C 0.46234 -0.39128 0.45953 -0.1818 0.44804 -0.12733 C 0.43809 -0.07512 0.41996 0.00227 0.37682 0.00227 C 0.34414 0.01498 0.04429 -0.00023 -0.00051 -0.00023 Z " pathEditMode="relative" rAng="0" ptsTypes="AAAAAAAAAA">
                                      <p:cBhvr>
                                        <p:cTn id="6" dur="4000" spd="-100000" fill="hold"/>
                                        <p:tgtEl>
                                          <p:spTgt spid="29"/>
                                        </p:tgtEl>
                                        <p:attrNameLst>
                                          <p:attrName>ppt_x</p:attrName>
                                          <p:attrName>ppt_y</p:attrName>
                                        </p:attrNameLst>
                                      </p:cBhvr>
                                      <p:rCtr x="2796" y="-30300"/>
                                    </p:animMotion>
                                  </p:childTnLst>
                                </p:cTn>
                              </p:par>
                              <p:par>
                                <p:cTn id="7" presetID="8" presetClass="emph" presetSubtype="0" fill="hold" nodeType="withEffect">
                                  <p:stCondLst>
                                    <p:cond delay="400"/>
                                  </p:stCondLst>
                                  <p:childTnLst>
                                    <p:animRot by="-5400000">
                                      <p:cBhvr>
                                        <p:cTn id="8" dur="500" fill="hold"/>
                                        <p:tgtEl>
                                          <p:spTgt spid="29"/>
                                        </p:tgtEl>
                                        <p:attrNameLst>
                                          <p:attrName>r</p:attrName>
                                        </p:attrNameLst>
                                      </p:cBhvr>
                                    </p:animRot>
                                  </p:childTnLst>
                                </p:cTn>
                              </p:par>
                              <p:par>
                                <p:cTn id="9" presetID="8" presetClass="emph" presetSubtype="0" fill="hold" nodeType="withEffect">
                                  <p:stCondLst>
                                    <p:cond delay="1000"/>
                                  </p:stCondLst>
                                  <p:childTnLst>
                                    <p:animRot by="-5400000">
                                      <p:cBhvr>
                                        <p:cTn id="10" dur="600" fill="hold"/>
                                        <p:tgtEl>
                                          <p:spTgt spid="29"/>
                                        </p:tgtEl>
                                        <p:attrNameLst>
                                          <p:attrName>r</p:attrName>
                                        </p:attrNameLst>
                                      </p:cBhvr>
                                    </p:animRot>
                                  </p:childTnLst>
                                </p:cTn>
                              </p:par>
                              <p:par>
                                <p:cTn id="11" presetID="8" presetClass="emph" presetSubtype="0" fill="hold" nodeType="withEffect">
                                  <p:stCondLst>
                                    <p:cond delay="2400"/>
                                  </p:stCondLst>
                                  <p:childTnLst>
                                    <p:animRot by="-5400000">
                                      <p:cBhvr>
                                        <p:cTn id="12" dur="750" fill="hold"/>
                                        <p:tgtEl>
                                          <p:spTgt spid="29"/>
                                        </p:tgtEl>
                                        <p:attrNameLst>
                                          <p:attrName>r</p:attrName>
                                        </p:attrNameLst>
                                      </p:cBhvr>
                                    </p:animRot>
                                  </p:childTnLst>
                                </p:cTn>
                              </p:par>
                              <p:par>
                                <p:cTn id="13" presetID="8" presetClass="emph" presetSubtype="0" fill="hold" nodeType="withEffect">
                                  <p:stCondLst>
                                    <p:cond delay="3000"/>
                                  </p:stCondLst>
                                  <p:childTnLst>
                                    <p:animRot by="-5400000">
                                      <p:cBhvr>
                                        <p:cTn id="14" dur="75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9A96F01-DA56-A24C-F633-0DF8A5600E4F}"/>
              </a:ext>
            </a:extLst>
          </p:cNvPr>
          <p:cNvSpPr/>
          <p:nvPr/>
        </p:nvSpPr>
        <p:spPr bwMode="auto">
          <a:xfrm>
            <a:off x="1" y="0"/>
            <a:ext cx="12436474" cy="6049962"/>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Rounded Corners 9">
            <a:extLst>
              <a:ext uri="{FF2B5EF4-FFF2-40B4-BE49-F238E27FC236}">
                <a16:creationId xmlns:a16="http://schemas.microsoft.com/office/drawing/2014/main" id="{CCD46797-A9F9-D321-E75F-6A57C1054A59}"/>
              </a:ext>
            </a:extLst>
          </p:cNvPr>
          <p:cNvSpPr/>
          <p:nvPr/>
        </p:nvSpPr>
        <p:spPr bwMode="auto">
          <a:xfrm>
            <a:off x="84137" y="68262"/>
            <a:ext cx="12230100" cy="5905500"/>
          </a:xfrm>
          <a:prstGeom prst="roundRect">
            <a:avLst/>
          </a:prstGeom>
          <a:solidFill>
            <a:schemeClr val="bg1"/>
          </a:solidFill>
          <a:ln w="1397000" cap="flat" cmpd="sng">
            <a:noFill/>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t>
            </a:r>
          </a:p>
        </p:txBody>
      </p:sp>
      <p:sp>
        <p:nvSpPr>
          <p:cNvPr id="11" name="Rectangle: Rounded Corners 10">
            <a:extLst>
              <a:ext uri="{FF2B5EF4-FFF2-40B4-BE49-F238E27FC236}">
                <a16:creationId xmlns:a16="http://schemas.microsoft.com/office/drawing/2014/main" id="{FB01D0EC-7CD1-C282-A55D-F25ED3339134}"/>
              </a:ext>
            </a:extLst>
          </p:cNvPr>
          <p:cNvSpPr/>
          <p:nvPr/>
        </p:nvSpPr>
        <p:spPr bwMode="auto">
          <a:xfrm>
            <a:off x="1608137" y="1592262"/>
            <a:ext cx="9184647" cy="2886989"/>
          </a:xfrm>
          <a:prstGeom prst="roundRect">
            <a:avLst/>
          </a:prstGeom>
          <a:solidFill>
            <a:schemeClr val="tx1">
              <a:lumMod val="85000"/>
            </a:schemeClr>
          </a:solidFill>
          <a:ln w="1397000" cap="flat" cmpd="sng">
            <a:noFill/>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400" dirty="0">
                <a:solidFill>
                  <a:srgbClr val="002060"/>
                </a:solidFill>
                <a:ea typeface="Segoe UI" pitchFamily="34" charset="0"/>
                <a:cs typeface="Segoe UI" pitchFamily="34" charset="0"/>
              </a:rPr>
              <a:t>GP + Macro +Data+ Replicator =</a:t>
            </a:r>
          </a:p>
          <a:p>
            <a:pPr algn="ctr" defTabSz="932472" fontAlgn="base">
              <a:lnSpc>
                <a:spcPct val="90000"/>
              </a:lnSpc>
              <a:spcBef>
                <a:spcPct val="0"/>
              </a:spcBef>
              <a:spcAft>
                <a:spcPct val="0"/>
              </a:spcAft>
            </a:pPr>
            <a:r>
              <a:rPr lang="en-US" sz="4400" dirty="0">
                <a:solidFill>
                  <a:srgbClr val="002060"/>
                </a:solidFill>
                <a:ea typeface="Segoe UI" pitchFamily="34" charset="0"/>
                <a:cs typeface="Segoe UI" pitchFamily="34" charset="0"/>
              </a:rPr>
              <a:t>Update </a:t>
            </a:r>
            <a:r>
              <a:rPr lang="en-US" sz="4400" b="1" dirty="0">
                <a:solidFill>
                  <a:srgbClr val="002060"/>
                </a:solidFill>
                <a:ea typeface="Segoe UI" pitchFamily="34" charset="0"/>
                <a:cs typeface="Segoe UI" pitchFamily="34" charset="0"/>
              </a:rPr>
              <a:t>MANY</a:t>
            </a:r>
            <a:r>
              <a:rPr lang="en-US" sz="4400" dirty="0">
                <a:solidFill>
                  <a:srgbClr val="002060"/>
                </a:solidFill>
                <a:ea typeface="Segoe UI" pitchFamily="34" charset="0"/>
                <a:cs typeface="Segoe UI" pitchFamily="34" charset="0"/>
              </a:rPr>
              <a:t> Records</a:t>
            </a:r>
          </a:p>
        </p:txBody>
      </p:sp>
      <p:sp>
        <p:nvSpPr>
          <p:cNvPr id="2" name="Lap 1">
            <a:extLst>
              <a:ext uri="{FF2B5EF4-FFF2-40B4-BE49-F238E27FC236}">
                <a16:creationId xmlns:a16="http://schemas.microsoft.com/office/drawing/2014/main" id="{A6460428-9B96-F6E5-BC87-F8EDA51E226F}"/>
              </a:ext>
            </a:extLst>
          </p:cNvPr>
          <p:cNvSpPr/>
          <p:nvPr/>
        </p:nvSpPr>
        <p:spPr bwMode="auto">
          <a:xfrm>
            <a:off x="4656137" y="296862"/>
            <a:ext cx="3086100" cy="11135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6000" b="1" dirty="0">
                <a:gradFill>
                  <a:gsLst>
                    <a:gs pos="0">
                      <a:srgbClr val="FFFFFF"/>
                    </a:gs>
                    <a:gs pos="100000">
                      <a:srgbClr val="FFFFFF"/>
                    </a:gs>
                  </a:gsLst>
                  <a:lin ang="5400000" scaled="0"/>
                </a:gradFill>
                <a:ea typeface="Segoe UI" pitchFamily="34" charset="0"/>
                <a:cs typeface="Segoe UI" pitchFamily="34" charset="0"/>
              </a:rPr>
              <a:t>Lap: 1</a:t>
            </a:r>
          </a:p>
        </p:txBody>
      </p:sp>
      <p:sp>
        <p:nvSpPr>
          <p:cNvPr id="3" name="Record: 2">
            <a:extLst>
              <a:ext uri="{FF2B5EF4-FFF2-40B4-BE49-F238E27FC236}">
                <a16:creationId xmlns:a16="http://schemas.microsoft.com/office/drawing/2014/main" id="{434228B4-850B-5E38-1EF2-5EADE5319386}"/>
              </a:ext>
            </a:extLst>
          </p:cNvPr>
          <p:cNvSpPr/>
          <p:nvPr/>
        </p:nvSpPr>
        <p:spPr bwMode="auto">
          <a:xfrm>
            <a:off x="7871362" y="299254"/>
            <a:ext cx="3889017" cy="11135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6000" b="1" dirty="0">
                <a:gradFill>
                  <a:gsLst>
                    <a:gs pos="0">
                      <a:srgbClr val="FFFFFF"/>
                    </a:gs>
                    <a:gs pos="100000">
                      <a:srgbClr val="FFFFFF"/>
                    </a:gs>
                  </a:gsLst>
                  <a:lin ang="5400000" scaled="0"/>
                </a:gradFill>
                <a:ea typeface="Segoe UI" pitchFamily="34" charset="0"/>
                <a:cs typeface="Segoe UI" pitchFamily="34" charset="0"/>
              </a:rPr>
              <a:t>Record: 2</a:t>
            </a:r>
          </a:p>
        </p:txBody>
      </p:sp>
      <p:sp>
        <p:nvSpPr>
          <p:cNvPr id="4" name="3">
            <a:extLst>
              <a:ext uri="{FF2B5EF4-FFF2-40B4-BE49-F238E27FC236}">
                <a16:creationId xmlns:a16="http://schemas.microsoft.com/office/drawing/2014/main" id="{81DFCA66-5601-1841-55E8-C261E783FD71}"/>
              </a:ext>
            </a:extLst>
          </p:cNvPr>
          <p:cNvSpPr/>
          <p:nvPr/>
        </p:nvSpPr>
        <p:spPr bwMode="auto">
          <a:xfrm>
            <a:off x="7871362" y="299254"/>
            <a:ext cx="729156" cy="11135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6000" b="1" dirty="0">
                <a:gradFill>
                  <a:gsLst>
                    <a:gs pos="0">
                      <a:srgbClr val="FFFFFF"/>
                    </a:gs>
                    <a:gs pos="100000">
                      <a:srgbClr val="FFFFFF"/>
                    </a:gs>
                  </a:gsLst>
                  <a:lin ang="5400000" scaled="0"/>
                </a:gradFill>
                <a:ea typeface="Segoe UI" pitchFamily="34" charset="0"/>
                <a:cs typeface="Segoe UI" pitchFamily="34" charset="0"/>
              </a:rPr>
              <a:t>3</a:t>
            </a:r>
          </a:p>
        </p:txBody>
      </p:sp>
      <p:sp>
        <p:nvSpPr>
          <p:cNvPr id="8" name="n">
            <a:extLst>
              <a:ext uri="{FF2B5EF4-FFF2-40B4-BE49-F238E27FC236}">
                <a16:creationId xmlns:a16="http://schemas.microsoft.com/office/drawing/2014/main" id="{D5F0F651-38D0-0141-B894-9982ED33099D}"/>
              </a:ext>
            </a:extLst>
          </p:cNvPr>
          <p:cNvSpPr/>
          <p:nvPr/>
        </p:nvSpPr>
        <p:spPr bwMode="auto">
          <a:xfrm>
            <a:off x="7955498" y="296861"/>
            <a:ext cx="729156" cy="11135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6000" b="1" dirty="0">
                <a:gradFill>
                  <a:gsLst>
                    <a:gs pos="0">
                      <a:srgbClr val="FFFFFF"/>
                    </a:gs>
                    <a:gs pos="100000">
                      <a:srgbClr val="FFFFFF"/>
                    </a:gs>
                  </a:gsLst>
                  <a:lin ang="5400000" scaled="0"/>
                </a:gradFill>
                <a:ea typeface="Segoe UI" pitchFamily="34" charset="0"/>
                <a:cs typeface="Segoe UI" pitchFamily="34" charset="0"/>
              </a:rPr>
              <a:t>n</a:t>
            </a:r>
          </a:p>
        </p:txBody>
      </p:sp>
      <p:sp>
        <p:nvSpPr>
          <p:cNvPr id="9" name="Rectangle 8">
            <a:extLst>
              <a:ext uri="{FF2B5EF4-FFF2-40B4-BE49-F238E27FC236}">
                <a16:creationId xmlns:a16="http://schemas.microsoft.com/office/drawing/2014/main" id="{E648AC03-4D55-C4E8-7E49-B1002338BCEE}"/>
              </a:ext>
            </a:extLst>
          </p:cNvPr>
          <p:cNvSpPr/>
          <p:nvPr/>
        </p:nvSpPr>
        <p:spPr bwMode="auto">
          <a:xfrm>
            <a:off x="7317504" y="145133"/>
            <a:ext cx="4150597" cy="140871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45" name="Group 44">
            <a:extLst>
              <a:ext uri="{FF2B5EF4-FFF2-40B4-BE49-F238E27FC236}">
                <a16:creationId xmlns:a16="http://schemas.microsoft.com/office/drawing/2014/main" id="{E47956F4-C101-D98A-DBAB-0972641B98B4}"/>
              </a:ext>
            </a:extLst>
          </p:cNvPr>
          <p:cNvGrpSpPr/>
          <p:nvPr/>
        </p:nvGrpSpPr>
        <p:grpSpPr>
          <a:xfrm>
            <a:off x="7078663" y="4503100"/>
            <a:ext cx="396874" cy="1470662"/>
            <a:chOff x="7513637" y="4503100"/>
            <a:chExt cx="396874" cy="1470662"/>
          </a:xfrm>
        </p:grpSpPr>
        <p:sp>
          <p:nvSpPr>
            <p:cNvPr id="14" name="Rectangle 13">
              <a:extLst>
                <a:ext uri="{FF2B5EF4-FFF2-40B4-BE49-F238E27FC236}">
                  <a16:creationId xmlns:a16="http://schemas.microsoft.com/office/drawing/2014/main" id="{E5F331FD-587B-ED07-ACDB-D406ED66A243}"/>
                </a:ext>
              </a:extLst>
            </p:cNvPr>
            <p:cNvSpPr/>
            <p:nvPr/>
          </p:nvSpPr>
          <p:spPr bwMode="auto">
            <a:xfrm>
              <a:off x="7513637" y="5816280"/>
              <a:ext cx="190500" cy="15748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a:extLst>
                <a:ext uri="{FF2B5EF4-FFF2-40B4-BE49-F238E27FC236}">
                  <a16:creationId xmlns:a16="http://schemas.microsoft.com/office/drawing/2014/main" id="{437D9A86-DA5E-F831-E9E4-0A91B700522C}"/>
                </a:ext>
              </a:extLst>
            </p:cNvPr>
            <p:cNvSpPr/>
            <p:nvPr/>
          </p:nvSpPr>
          <p:spPr bwMode="auto">
            <a:xfrm>
              <a:off x="7708264" y="5625778"/>
              <a:ext cx="190500" cy="1905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a:extLst>
                <a:ext uri="{FF2B5EF4-FFF2-40B4-BE49-F238E27FC236}">
                  <a16:creationId xmlns:a16="http://schemas.microsoft.com/office/drawing/2014/main" id="{14F7FEA2-CDA4-E054-C8BB-EF91C9C3A928}"/>
                </a:ext>
              </a:extLst>
            </p:cNvPr>
            <p:cNvSpPr/>
            <p:nvPr/>
          </p:nvSpPr>
          <p:spPr bwMode="auto">
            <a:xfrm>
              <a:off x="7517349" y="5435276"/>
              <a:ext cx="190500" cy="1905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a:extLst>
                <a:ext uri="{FF2B5EF4-FFF2-40B4-BE49-F238E27FC236}">
                  <a16:creationId xmlns:a16="http://schemas.microsoft.com/office/drawing/2014/main" id="{C24AE94D-4A36-9039-EE04-3A7CD88DC11D}"/>
                </a:ext>
              </a:extLst>
            </p:cNvPr>
            <p:cNvSpPr/>
            <p:nvPr/>
          </p:nvSpPr>
          <p:spPr bwMode="auto">
            <a:xfrm>
              <a:off x="7712074" y="5244774"/>
              <a:ext cx="190500" cy="1905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a:extLst>
                <a:ext uri="{FF2B5EF4-FFF2-40B4-BE49-F238E27FC236}">
                  <a16:creationId xmlns:a16="http://schemas.microsoft.com/office/drawing/2014/main" id="{F91AD5F8-002B-2B25-5167-2EBFFE58AF2A}"/>
                </a:ext>
              </a:extLst>
            </p:cNvPr>
            <p:cNvSpPr/>
            <p:nvPr/>
          </p:nvSpPr>
          <p:spPr bwMode="auto">
            <a:xfrm>
              <a:off x="7521574" y="5054272"/>
              <a:ext cx="190500" cy="1905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a:extLst>
                <a:ext uri="{FF2B5EF4-FFF2-40B4-BE49-F238E27FC236}">
                  <a16:creationId xmlns:a16="http://schemas.microsoft.com/office/drawing/2014/main" id="{05E7EBB6-CDC2-5203-EC66-A6F9120054E5}"/>
                </a:ext>
              </a:extLst>
            </p:cNvPr>
            <p:cNvSpPr/>
            <p:nvPr/>
          </p:nvSpPr>
          <p:spPr bwMode="auto">
            <a:xfrm>
              <a:off x="7716201" y="4863770"/>
              <a:ext cx="190500" cy="1905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a:extLst>
                <a:ext uri="{FF2B5EF4-FFF2-40B4-BE49-F238E27FC236}">
                  <a16:creationId xmlns:a16="http://schemas.microsoft.com/office/drawing/2014/main" id="{A80133FF-F322-0117-D66D-A41F88EE1D33}"/>
                </a:ext>
              </a:extLst>
            </p:cNvPr>
            <p:cNvSpPr/>
            <p:nvPr/>
          </p:nvSpPr>
          <p:spPr bwMode="auto">
            <a:xfrm>
              <a:off x="7525286" y="4673268"/>
              <a:ext cx="190500" cy="1905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a:extLst>
                <a:ext uri="{FF2B5EF4-FFF2-40B4-BE49-F238E27FC236}">
                  <a16:creationId xmlns:a16="http://schemas.microsoft.com/office/drawing/2014/main" id="{DD7CFB37-3934-FB7E-6C2B-D4E20CF735F5}"/>
                </a:ext>
              </a:extLst>
            </p:cNvPr>
            <p:cNvSpPr/>
            <p:nvPr/>
          </p:nvSpPr>
          <p:spPr bwMode="auto">
            <a:xfrm>
              <a:off x="7720011" y="4503100"/>
              <a:ext cx="190500" cy="17016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12" name="Car">
            <a:extLst>
              <a:ext uri="{FF2B5EF4-FFF2-40B4-BE49-F238E27FC236}">
                <a16:creationId xmlns:a16="http://schemas.microsoft.com/office/drawing/2014/main" id="{171BF31B-08B2-0DA8-7FD7-6EDBF7A75314}"/>
              </a:ext>
            </a:extLst>
          </p:cNvPr>
          <p:cNvPicPr>
            <a:picLocks noChangeAspect="1"/>
          </p:cNvPicPr>
          <p:nvPr/>
        </p:nvPicPr>
        <p:blipFill>
          <a:blip r:embed="rId2"/>
          <a:srcRect/>
          <a:stretch/>
        </p:blipFill>
        <p:spPr>
          <a:xfrm rot="10800000">
            <a:off x="5075237" y="4828919"/>
            <a:ext cx="2019252" cy="840043"/>
          </a:xfrm>
          <a:prstGeom prst="rect">
            <a:avLst/>
          </a:prstGeom>
        </p:spPr>
      </p:pic>
    </p:spTree>
    <p:extLst>
      <p:ext uri="{BB962C8B-B14F-4D97-AF65-F5344CB8AC3E}">
        <p14:creationId xmlns:p14="http://schemas.microsoft.com/office/powerpoint/2010/main" val="371638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path" presetSubtype="0" repeatCount="3000" fill="hold" nodeType="clickEffect">
                                  <p:stCondLst>
                                    <p:cond delay="0"/>
                                  </p:stCondLst>
                                  <p:childTnLst>
                                    <p:animMotion origin="layout" path="M -0.00051 -0.00023 C -0.11374 -0.00295 -0.26424 0.01294 -0.32742 0.00817 C -0.35882 -0.00227 -0.39954 -0.03268 -0.39954 -0.12574 C -0.40197 -0.20018 -0.40554 -0.39423 -0.3998 -0.47344 C -0.3998 -0.52769 -0.39456 -0.60145 -0.32819 -0.60327 C -0.247 -0.62142 0.35524 -0.61779 0.3786 -0.59669 C 0.40235 -0.57581 0.42851 -0.53858 0.45034 -0.47095 C 0.46234 -0.39128 0.45953 -0.1818 0.44804 -0.12733 C 0.43809 -0.07512 0.41996 0.00227 0.37682 0.00227 C 0.34414 0.01498 0.04429 -0.00023 -0.00051 -0.00023 Z " pathEditMode="relative" rAng="0" ptsTypes="AAAAAAAAAA">
                                      <p:cBhvr>
                                        <p:cTn id="6" dur="2000" spd="-100000" fill="hold"/>
                                        <p:tgtEl>
                                          <p:spTgt spid="12"/>
                                        </p:tgtEl>
                                        <p:attrNameLst>
                                          <p:attrName>ppt_x</p:attrName>
                                          <p:attrName>ppt_y</p:attrName>
                                        </p:attrNameLst>
                                      </p:cBhvr>
                                      <p:rCtr x="2796" y="-30300"/>
                                    </p:animMotion>
                                  </p:childTnLst>
                                </p:cTn>
                              </p:par>
                              <p:par>
                                <p:cTn id="7" presetID="8" presetClass="emph" presetSubtype="0" fill="hold" nodeType="withEffect">
                                  <p:stCondLst>
                                    <p:cond delay="250"/>
                                  </p:stCondLst>
                                  <p:childTnLst>
                                    <p:animRot by="-5400000">
                                      <p:cBhvr>
                                        <p:cTn id="8" dur="250" fill="hold"/>
                                        <p:tgtEl>
                                          <p:spTgt spid="12"/>
                                        </p:tgtEl>
                                        <p:attrNameLst>
                                          <p:attrName>r</p:attrName>
                                        </p:attrNameLst>
                                      </p:cBhvr>
                                    </p:animRot>
                                  </p:childTnLst>
                                </p:cTn>
                              </p:par>
                              <p:par>
                                <p:cTn id="9" presetID="8" presetClass="emph" presetSubtype="0" fill="hold" nodeType="withEffect">
                                  <p:stCondLst>
                                    <p:cond delay="500"/>
                                  </p:stCondLst>
                                  <p:childTnLst>
                                    <p:animRot by="-5400000">
                                      <p:cBhvr>
                                        <p:cTn id="10" dur="250" fill="hold"/>
                                        <p:tgtEl>
                                          <p:spTgt spid="12"/>
                                        </p:tgtEl>
                                        <p:attrNameLst>
                                          <p:attrName>r</p:attrName>
                                        </p:attrNameLst>
                                      </p:cBhvr>
                                    </p:animRot>
                                  </p:childTnLst>
                                </p:cTn>
                              </p:par>
                              <p:par>
                                <p:cTn id="11" presetID="8" presetClass="emph" presetSubtype="0" fill="hold" nodeType="withEffect">
                                  <p:stCondLst>
                                    <p:cond delay="1250"/>
                                  </p:stCondLst>
                                  <p:childTnLst>
                                    <p:animRot by="-5400000">
                                      <p:cBhvr>
                                        <p:cTn id="12" dur="250" fill="hold"/>
                                        <p:tgtEl>
                                          <p:spTgt spid="12"/>
                                        </p:tgtEl>
                                        <p:attrNameLst>
                                          <p:attrName>r</p:attrName>
                                        </p:attrNameLst>
                                      </p:cBhvr>
                                    </p:animRot>
                                  </p:childTnLst>
                                </p:cTn>
                              </p:par>
                              <p:par>
                                <p:cTn id="13" presetID="8" presetClass="emph" presetSubtype="0" fill="hold" nodeType="withEffect">
                                  <p:stCondLst>
                                    <p:cond delay="1500"/>
                                  </p:stCondLst>
                                  <p:childTnLst>
                                    <p:animRot by="-5400000">
                                      <p:cBhvr>
                                        <p:cTn id="14" dur="250" fill="hold"/>
                                        <p:tgtEl>
                                          <p:spTgt spid="12"/>
                                        </p:tgtEl>
                                        <p:attrNameLst>
                                          <p:attrName>r</p:attrName>
                                        </p:attrNameLst>
                                      </p:cBhvr>
                                    </p:animRot>
                                  </p:childTnLst>
                                </p:cTn>
                              </p:par>
                              <p:par>
                                <p:cTn id="15" presetID="8" presetClass="emph" presetSubtype="0" fill="hold" nodeType="withEffect">
                                  <p:stCondLst>
                                    <p:cond delay="2250"/>
                                  </p:stCondLst>
                                  <p:childTnLst>
                                    <p:animRot by="-5400000">
                                      <p:cBhvr>
                                        <p:cTn id="16" dur="250" fill="hold"/>
                                        <p:tgtEl>
                                          <p:spTgt spid="12"/>
                                        </p:tgtEl>
                                        <p:attrNameLst>
                                          <p:attrName>r</p:attrName>
                                        </p:attrNameLst>
                                      </p:cBhvr>
                                    </p:animRot>
                                  </p:childTnLst>
                                </p:cTn>
                              </p:par>
                              <p:par>
                                <p:cTn id="17" presetID="8" presetClass="emph" presetSubtype="0" fill="hold" nodeType="withEffect">
                                  <p:stCondLst>
                                    <p:cond delay="2500"/>
                                  </p:stCondLst>
                                  <p:childTnLst>
                                    <p:animRot by="-5400000">
                                      <p:cBhvr>
                                        <p:cTn id="18" dur="250" fill="hold"/>
                                        <p:tgtEl>
                                          <p:spTgt spid="12"/>
                                        </p:tgtEl>
                                        <p:attrNameLst>
                                          <p:attrName>r</p:attrName>
                                        </p:attrNameLst>
                                      </p:cBhvr>
                                    </p:animRot>
                                  </p:childTnLst>
                                </p:cTn>
                              </p:par>
                              <p:par>
                                <p:cTn id="19" presetID="8" presetClass="emph" presetSubtype="0" fill="hold" nodeType="withEffect">
                                  <p:stCondLst>
                                    <p:cond delay="3250"/>
                                  </p:stCondLst>
                                  <p:childTnLst>
                                    <p:animRot by="-5400000">
                                      <p:cBhvr>
                                        <p:cTn id="20" dur="250" fill="hold"/>
                                        <p:tgtEl>
                                          <p:spTgt spid="12"/>
                                        </p:tgtEl>
                                        <p:attrNameLst>
                                          <p:attrName>r</p:attrName>
                                        </p:attrNameLst>
                                      </p:cBhvr>
                                    </p:animRot>
                                  </p:childTnLst>
                                </p:cTn>
                              </p:par>
                              <p:par>
                                <p:cTn id="21" presetID="8" presetClass="emph" presetSubtype="0" fill="hold" nodeType="withEffect">
                                  <p:stCondLst>
                                    <p:cond delay="3500"/>
                                  </p:stCondLst>
                                  <p:childTnLst>
                                    <p:animRot by="-5400000">
                                      <p:cBhvr>
                                        <p:cTn id="22" dur="250" fill="hold"/>
                                        <p:tgtEl>
                                          <p:spTgt spid="12"/>
                                        </p:tgtEl>
                                        <p:attrNameLst>
                                          <p:attrName>r</p:attrName>
                                        </p:attrNameLst>
                                      </p:cBhvr>
                                    </p:animRot>
                                  </p:childTnLst>
                                </p:cTn>
                              </p:par>
                              <p:par>
                                <p:cTn id="23" presetID="8" presetClass="emph" presetSubtype="0" fill="hold" nodeType="withEffect">
                                  <p:stCondLst>
                                    <p:cond delay="4250"/>
                                  </p:stCondLst>
                                  <p:childTnLst>
                                    <p:animRot by="-5400000">
                                      <p:cBhvr>
                                        <p:cTn id="24" dur="250" fill="hold"/>
                                        <p:tgtEl>
                                          <p:spTgt spid="12"/>
                                        </p:tgtEl>
                                        <p:attrNameLst>
                                          <p:attrName>r</p:attrName>
                                        </p:attrNameLst>
                                      </p:cBhvr>
                                    </p:animRot>
                                  </p:childTnLst>
                                </p:cTn>
                              </p:par>
                              <p:par>
                                <p:cTn id="25" presetID="8" presetClass="emph" presetSubtype="0" fill="hold" nodeType="withEffect">
                                  <p:stCondLst>
                                    <p:cond delay="4500"/>
                                  </p:stCondLst>
                                  <p:childTnLst>
                                    <p:animRot by="-5400000">
                                      <p:cBhvr>
                                        <p:cTn id="26" dur="250" fill="hold"/>
                                        <p:tgtEl>
                                          <p:spTgt spid="12"/>
                                        </p:tgtEl>
                                        <p:attrNameLst>
                                          <p:attrName>r</p:attrName>
                                        </p:attrNameLst>
                                      </p:cBhvr>
                                    </p:animRot>
                                  </p:childTnLst>
                                </p:cTn>
                              </p:par>
                              <p:par>
                                <p:cTn id="27" presetID="8" presetClass="emph" presetSubtype="0" fill="hold" nodeType="withEffect">
                                  <p:stCondLst>
                                    <p:cond delay="5250"/>
                                  </p:stCondLst>
                                  <p:childTnLst>
                                    <p:animRot by="-5400000">
                                      <p:cBhvr>
                                        <p:cTn id="28" dur="250" fill="hold"/>
                                        <p:tgtEl>
                                          <p:spTgt spid="12"/>
                                        </p:tgtEl>
                                        <p:attrNameLst>
                                          <p:attrName>r</p:attrName>
                                        </p:attrNameLst>
                                      </p:cBhvr>
                                    </p:animRot>
                                  </p:childTnLst>
                                </p:cTn>
                              </p:par>
                              <p:par>
                                <p:cTn id="29" presetID="8" presetClass="emph" presetSubtype="0" fill="hold" nodeType="withEffect">
                                  <p:stCondLst>
                                    <p:cond delay="5500"/>
                                  </p:stCondLst>
                                  <p:childTnLst>
                                    <p:animRot by="-5400000">
                                      <p:cBhvr>
                                        <p:cTn id="30" dur="250" fill="hold"/>
                                        <p:tgtEl>
                                          <p:spTgt spid="12"/>
                                        </p:tgtEl>
                                        <p:attrNameLst>
                                          <p:attrName>r</p:attrName>
                                        </p:attrNameLst>
                                      </p:cBhvr>
                                    </p:animRot>
                                  </p:childTnLst>
                                </p:cTn>
                              </p:par>
                              <p:par>
                                <p:cTn id="31" presetID="1" presetClass="path" presetSubtype="0" fill="hold" nodeType="withEffect">
                                  <p:stCondLst>
                                    <p:cond delay="6000"/>
                                  </p:stCondLst>
                                  <p:childTnLst>
                                    <p:animMotion origin="layout" path="M -0.00051 -0.00023 C 0.06855 -0.00023 0.12446 -0.07377 0.12446 -0.1641 C 0.12446 -0.25443 0.06855 -0.32774 -0.00051 -0.32774 C -0.06957 -0.32774 -0.12548 -0.25443 -0.12548 -0.1641 C -0.12548 -0.07377 -0.06957 -0.00023 -0.00051 -0.00023 Z " pathEditMode="relative" rAng="0" ptsTypes="AAAAA">
                                      <p:cBhvr>
                                        <p:cTn id="32" dur="2000" fill="hold"/>
                                        <p:tgtEl>
                                          <p:spTgt spid="12"/>
                                        </p:tgtEl>
                                        <p:attrNameLst>
                                          <p:attrName>ppt_x</p:attrName>
                                          <p:attrName>ppt_y</p:attrName>
                                        </p:attrNameLst>
                                      </p:cBhvr>
                                      <p:rCtr x="0" y="-16387"/>
                                    </p:animMotion>
                                  </p:childTnLst>
                                </p:cTn>
                              </p:par>
                              <p:par>
                                <p:cTn id="33" presetID="1" presetClass="path" presetSubtype="0" decel="25000" fill="hold" nodeType="withEffect">
                                  <p:stCondLst>
                                    <p:cond delay="8000"/>
                                  </p:stCondLst>
                                  <p:childTnLst>
                                    <p:animMotion origin="layout" path="M -0.00051 -0.00022 C 0.08131 -0.00022 0.14756 -0.11098 0.14756 -0.24739 C 0.14756 -0.38379 0.08131 -0.4941 -0.00051 -0.4941 C -0.08234 -0.4941 -0.14833 -0.38379 -0.14833 -0.24739 C -0.14833 -0.11098 -0.08234 -0.00022 -0.00051 -0.00022 Z " pathEditMode="relative" rAng="0" ptsTypes="AAAAA">
                                      <p:cBhvr>
                                        <p:cTn id="34" dur="2000" fill="hold"/>
                                        <p:tgtEl>
                                          <p:spTgt spid="12"/>
                                        </p:tgtEl>
                                        <p:attrNameLst>
                                          <p:attrName>ppt_x</p:attrName>
                                          <p:attrName>ppt_y</p:attrName>
                                        </p:attrNameLst>
                                      </p:cBhvr>
                                      <p:rCtr x="13" y="-24694"/>
                                    </p:animMotion>
                                  </p:childTnLst>
                                </p:cTn>
                              </p:par>
                              <p:par>
                                <p:cTn id="35" presetID="8" presetClass="emph" presetSubtype="0" fill="hold" nodeType="withEffect">
                                  <p:stCondLst>
                                    <p:cond delay="5750"/>
                                  </p:stCondLst>
                                  <p:childTnLst>
                                    <p:animRot by="-43200000">
                                      <p:cBhvr>
                                        <p:cTn id="36" dur="4000" fill="hold"/>
                                        <p:tgtEl>
                                          <p:spTgt spid="12"/>
                                        </p:tgtEl>
                                        <p:attrNameLst>
                                          <p:attrName>r</p:attrName>
                                        </p:attrNameLst>
                                      </p:cBhvr>
                                    </p:animRot>
                                  </p:childTnLst>
                                </p:cTn>
                              </p:par>
                              <p:par>
                                <p:cTn id="37" presetID="42" presetClass="path" presetSubtype="0" accel="50000" decel="50000" fill="hold" grpId="0" nodeType="withEffect">
                                  <p:stCondLst>
                                    <p:cond delay="750"/>
                                  </p:stCondLst>
                                  <p:childTnLst>
                                    <p:animMotion origin="layout" path="M -1.97856E-6 -3.18202E-6 L -0.34133 0.00182 " pathEditMode="relative" rAng="0" ptsTypes="AA">
                                      <p:cBhvr>
                                        <p:cTn id="38" dur="500" fill="hold"/>
                                        <p:tgtEl>
                                          <p:spTgt spid="3"/>
                                        </p:tgtEl>
                                        <p:attrNameLst>
                                          <p:attrName>ppt_x</p:attrName>
                                          <p:attrName>ppt_y</p:attrName>
                                        </p:attrNameLst>
                                      </p:cBhvr>
                                      <p:rCtr x="-17067" y="91"/>
                                    </p:animMotion>
                                  </p:childTnLst>
                                </p:cTn>
                              </p:par>
                              <p:par>
                                <p:cTn id="39" presetID="42" presetClass="path" presetSubtype="0" accel="50000" decel="50000" fill="hold" grpId="0" nodeType="withEffect">
                                  <p:stCondLst>
                                    <p:cond delay="2750"/>
                                  </p:stCondLst>
                                  <p:childTnLst>
                                    <p:animMotion origin="layout" path="M -1.51136E-6 -3.18202E-6 L -0.09586 0.00227 " pathEditMode="relative" rAng="0" ptsTypes="AA">
                                      <p:cBhvr>
                                        <p:cTn id="40" dur="500" fill="hold"/>
                                        <p:tgtEl>
                                          <p:spTgt spid="4"/>
                                        </p:tgtEl>
                                        <p:attrNameLst>
                                          <p:attrName>ppt_x</p:attrName>
                                          <p:attrName>ppt_y</p:attrName>
                                        </p:attrNameLst>
                                      </p:cBhvr>
                                      <p:rCtr x="-4800" y="113"/>
                                    </p:animMotion>
                                  </p:childTnLst>
                                </p:cTn>
                              </p:par>
                              <p:par>
                                <p:cTn id="41" presetID="42" presetClass="path" presetSubtype="0" accel="50000" decel="50000" fill="hold" grpId="0" nodeType="withEffect">
                                  <p:stCondLst>
                                    <p:cond delay="4800"/>
                                  </p:stCondLst>
                                  <p:childTnLst>
                                    <p:animMotion origin="layout" path="M 3.10697E-6 7.44439E-7 L -0.09587 0.00227 " pathEditMode="relative" rAng="0" ptsTypes="AA">
                                      <p:cBhvr>
                                        <p:cTn id="42" dur="500" fill="hold"/>
                                        <p:tgtEl>
                                          <p:spTgt spid="8"/>
                                        </p:tgtEl>
                                        <p:attrNameLst>
                                          <p:attrName>ppt_x</p:attrName>
                                          <p:attrName>ppt_y</p:attrName>
                                        </p:attrNameLst>
                                      </p:cBhvr>
                                      <p:rCtr x="-4800" y="1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B764AC-B8A3-1DED-80C2-FFBFE544F541}"/>
              </a:ext>
            </a:extLst>
          </p:cNvPr>
          <p:cNvSpPr>
            <a:spLocks noGrp="1"/>
          </p:cNvSpPr>
          <p:nvPr>
            <p:ph type="title"/>
          </p:nvPr>
        </p:nvSpPr>
        <p:spPr/>
        <p:txBody>
          <a:bodyPr/>
          <a:lstStyle/>
          <a:p>
            <a:r>
              <a:rPr lang="en-US" dirty="0"/>
              <a:t>Replicator</a:t>
            </a:r>
          </a:p>
        </p:txBody>
      </p:sp>
      <p:sp>
        <p:nvSpPr>
          <p:cNvPr id="7" name="Content Placeholder 6">
            <a:extLst>
              <a:ext uri="{FF2B5EF4-FFF2-40B4-BE49-F238E27FC236}">
                <a16:creationId xmlns:a16="http://schemas.microsoft.com/office/drawing/2014/main" id="{D9905128-23A2-C055-2FE5-215DEEEEC351}"/>
              </a:ext>
            </a:extLst>
          </p:cNvPr>
          <p:cNvSpPr>
            <a:spLocks noGrp="1"/>
          </p:cNvSpPr>
          <p:nvPr>
            <p:ph sz="quarter" idx="10"/>
          </p:nvPr>
        </p:nvSpPr>
        <p:spPr>
          <a:xfrm>
            <a:off x="155456" y="1332521"/>
            <a:ext cx="12125563" cy="4600493"/>
          </a:xfrm>
        </p:spPr>
        <p:txBody>
          <a:bodyPr/>
          <a:lstStyle/>
          <a:p>
            <a:endParaRPr lang="en-US" dirty="0"/>
          </a:p>
        </p:txBody>
      </p:sp>
      <p:pic>
        <p:nvPicPr>
          <p:cNvPr id="11" name="Picture 10">
            <a:extLst>
              <a:ext uri="{FF2B5EF4-FFF2-40B4-BE49-F238E27FC236}">
                <a16:creationId xmlns:a16="http://schemas.microsoft.com/office/drawing/2014/main" id="{49ED294B-ABC2-6DCC-FC4B-A8BACF301178}"/>
              </a:ext>
            </a:extLst>
          </p:cNvPr>
          <p:cNvPicPr>
            <a:picLocks noChangeAspect="1"/>
          </p:cNvPicPr>
          <p:nvPr/>
        </p:nvPicPr>
        <p:blipFill>
          <a:blip r:embed="rId2"/>
          <a:stretch>
            <a:fillRect/>
          </a:stretch>
        </p:blipFill>
        <p:spPr>
          <a:xfrm>
            <a:off x="122237" y="1295248"/>
            <a:ext cx="12158782" cy="4506962"/>
          </a:xfrm>
          <a:prstGeom prst="rect">
            <a:avLst/>
          </a:prstGeom>
        </p:spPr>
      </p:pic>
      <p:sp>
        <p:nvSpPr>
          <p:cNvPr id="12" name="Title 2">
            <a:extLst>
              <a:ext uri="{FF2B5EF4-FFF2-40B4-BE49-F238E27FC236}">
                <a16:creationId xmlns:a16="http://schemas.microsoft.com/office/drawing/2014/main" id="{EE006EE3-33B6-4449-677B-9481773E0327}"/>
              </a:ext>
            </a:extLst>
          </p:cNvPr>
          <p:cNvSpPr txBox="1">
            <a:spLocks/>
          </p:cNvSpPr>
          <p:nvPr/>
        </p:nvSpPr>
        <p:spPr>
          <a:xfrm>
            <a:off x="1227137" y="3102453"/>
            <a:ext cx="3505200" cy="789617"/>
          </a:xfrm>
          <a:prstGeom prst="rect">
            <a:avLst/>
          </a:prstGeom>
          <a:solidFill>
            <a:schemeClr val="bg1">
              <a:alpha val="50000"/>
            </a:schemeClr>
          </a:solidFill>
          <a:ln>
            <a:noFill/>
          </a:ln>
        </p:spPr>
        <p:txBody>
          <a:bodyPr vert="horz" wrap="square" lIns="146304" tIns="91440" rIns="146304" bIns="91440" rtlCol="0" anchor="ctr" anchorCtr="0">
            <a:noAutofit/>
          </a:bodyPr>
          <a:lstStyle>
            <a:lvl1pPr algn="l" defTabSz="932742" rtl="0" eaLnBrk="1" latinLnBrk="0" hangingPunct="1">
              <a:lnSpc>
                <a:spcPct val="90000"/>
              </a:lnSpc>
              <a:spcBef>
                <a:spcPct val="0"/>
              </a:spcBef>
              <a:buNone/>
              <a:defRPr lang="en-US" sz="3600" b="1" i="0" kern="1200" cap="none" spc="-102" baseline="0">
                <a:ln w="3175">
                  <a:noFill/>
                </a:ln>
                <a:solidFill>
                  <a:schemeClr val="bg1"/>
                </a:solidFill>
                <a:effectLst/>
                <a:latin typeface="Poppins" pitchFamily="2" charset="77"/>
                <a:ea typeface="+mn-ea"/>
                <a:cs typeface="Poppins" pitchFamily="2" charset="77"/>
              </a:defRPr>
            </a:lvl1pPr>
          </a:lstStyle>
          <a:p>
            <a:pPr algn="ctr"/>
            <a:r>
              <a:rPr lang="en-US" dirty="0">
                <a:solidFill>
                  <a:srgbClr val="002060"/>
                </a:solidFill>
              </a:rPr>
              <a:t>Source Macro</a:t>
            </a:r>
          </a:p>
        </p:txBody>
      </p:sp>
      <p:sp>
        <p:nvSpPr>
          <p:cNvPr id="13" name="Title 2">
            <a:extLst>
              <a:ext uri="{FF2B5EF4-FFF2-40B4-BE49-F238E27FC236}">
                <a16:creationId xmlns:a16="http://schemas.microsoft.com/office/drawing/2014/main" id="{14FBC339-8548-33FA-5A28-CF000AA6BCDC}"/>
              </a:ext>
            </a:extLst>
          </p:cNvPr>
          <p:cNvSpPr txBox="1">
            <a:spLocks/>
          </p:cNvSpPr>
          <p:nvPr/>
        </p:nvSpPr>
        <p:spPr>
          <a:xfrm>
            <a:off x="5875337" y="3382962"/>
            <a:ext cx="6172200" cy="789617"/>
          </a:xfrm>
          <a:prstGeom prst="rect">
            <a:avLst/>
          </a:prstGeom>
          <a:solidFill>
            <a:schemeClr val="bg1">
              <a:alpha val="50000"/>
            </a:schemeClr>
          </a:solidFill>
          <a:ln>
            <a:noFill/>
          </a:ln>
        </p:spPr>
        <p:txBody>
          <a:bodyPr vert="horz" wrap="square" lIns="146304" tIns="91440" rIns="146304" bIns="91440" rtlCol="0" anchor="ctr" anchorCtr="0">
            <a:noAutofit/>
          </a:bodyPr>
          <a:lstStyle>
            <a:lvl1pPr algn="l" defTabSz="932742" rtl="0" eaLnBrk="1" latinLnBrk="0" hangingPunct="1">
              <a:lnSpc>
                <a:spcPct val="90000"/>
              </a:lnSpc>
              <a:spcBef>
                <a:spcPct val="0"/>
              </a:spcBef>
              <a:buNone/>
              <a:defRPr lang="en-US" sz="3600" b="1" i="0" kern="1200" cap="none" spc="-102" baseline="0">
                <a:ln w="3175">
                  <a:noFill/>
                </a:ln>
                <a:solidFill>
                  <a:schemeClr val="bg1"/>
                </a:solidFill>
                <a:effectLst/>
                <a:latin typeface="Poppins" pitchFamily="2" charset="77"/>
                <a:ea typeface="+mn-ea"/>
                <a:cs typeface="Poppins" pitchFamily="2" charset="77"/>
              </a:defRPr>
            </a:lvl1pPr>
          </a:lstStyle>
          <a:p>
            <a:pPr algn="ctr"/>
            <a:r>
              <a:rPr lang="en-US" dirty="0">
                <a:solidFill>
                  <a:srgbClr val="002060"/>
                </a:solidFill>
              </a:rPr>
              <a:t>Data – Refreshable Report</a:t>
            </a:r>
          </a:p>
        </p:txBody>
      </p:sp>
      <p:sp>
        <p:nvSpPr>
          <p:cNvPr id="14" name="Title 2">
            <a:extLst>
              <a:ext uri="{FF2B5EF4-FFF2-40B4-BE49-F238E27FC236}">
                <a16:creationId xmlns:a16="http://schemas.microsoft.com/office/drawing/2014/main" id="{61455457-C4B7-9468-5FA8-2BB802A4DA05}"/>
              </a:ext>
            </a:extLst>
          </p:cNvPr>
          <p:cNvSpPr txBox="1">
            <a:spLocks/>
          </p:cNvSpPr>
          <p:nvPr/>
        </p:nvSpPr>
        <p:spPr>
          <a:xfrm>
            <a:off x="8085137" y="1477962"/>
            <a:ext cx="2209800" cy="789617"/>
          </a:xfrm>
          <a:prstGeom prst="rect">
            <a:avLst/>
          </a:prstGeom>
          <a:solidFill>
            <a:schemeClr val="bg1">
              <a:alpha val="50000"/>
            </a:schemeClr>
          </a:solidFill>
          <a:ln>
            <a:noFill/>
          </a:ln>
        </p:spPr>
        <p:txBody>
          <a:bodyPr vert="horz" wrap="square" lIns="146304" tIns="91440" rIns="146304" bIns="91440" rtlCol="0" anchor="ctr" anchorCtr="0">
            <a:noAutofit/>
          </a:bodyPr>
          <a:lstStyle>
            <a:lvl1pPr algn="l" defTabSz="932742" rtl="0" eaLnBrk="1" latinLnBrk="0" hangingPunct="1">
              <a:lnSpc>
                <a:spcPct val="90000"/>
              </a:lnSpc>
              <a:spcBef>
                <a:spcPct val="0"/>
              </a:spcBef>
              <a:buNone/>
              <a:defRPr lang="en-US" sz="3600" b="1" i="0" kern="1200" cap="none" spc="-102" baseline="0">
                <a:ln w="3175">
                  <a:noFill/>
                </a:ln>
                <a:solidFill>
                  <a:schemeClr val="bg1"/>
                </a:solidFill>
                <a:effectLst/>
                <a:latin typeface="Poppins" pitchFamily="2" charset="77"/>
                <a:ea typeface="+mn-ea"/>
                <a:cs typeface="Poppins" pitchFamily="2" charset="77"/>
              </a:defRPr>
            </a:lvl1pPr>
          </a:lstStyle>
          <a:p>
            <a:pPr algn="ctr"/>
            <a:r>
              <a:rPr lang="en-US" dirty="0">
                <a:solidFill>
                  <a:srgbClr val="002060"/>
                </a:solidFill>
              </a:rPr>
              <a:t>Settings</a:t>
            </a:r>
          </a:p>
        </p:txBody>
      </p:sp>
    </p:spTree>
    <p:extLst>
      <p:ext uri="{BB962C8B-B14F-4D97-AF65-F5344CB8AC3E}">
        <p14:creationId xmlns:p14="http://schemas.microsoft.com/office/powerpoint/2010/main" val="1991754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theme/theme1.xml><?xml version="1.0" encoding="utf-8"?>
<a:theme xmlns:a="http://schemas.openxmlformats.org/drawingml/2006/main" name="primary with bullets">
  <a:themeElements>
    <a:clrScheme name="SummitPhx">
      <a:dk1>
        <a:srgbClr val="3F454F"/>
      </a:dk1>
      <a:lt1>
        <a:srgbClr val="FFFFFF"/>
      </a:lt1>
      <a:dk2>
        <a:srgbClr val="84BD00"/>
      </a:dk2>
      <a:lt2>
        <a:srgbClr val="EAEAEA"/>
      </a:lt2>
      <a:accent1>
        <a:srgbClr val="0095C8"/>
      </a:accent1>
      <a:accent2>
        <a:srgbClr val="001E60"/>
      </a:accent2>
      <a:accent3>
        <a:srgbClr val="E4002B"/>
      </a:accent3>
      <a:accent4>
        <a:srgbClr val="FFB81C"/>
      </a:accent4>
      <a:accent5>
        <a:srgbClr val="3D1B52"/>
      </a:accent5>
      <a:accent6>
        <a:srgbClr val="F2C818"/>
      </a:accent6>
      <a:hlink>
        <a:srgbClr val="0095C8"/>
      </a:hlink>
      <a:folHlink>
        <a:srgbClr val="84BD00"/>
      </a:folHlink>
    </a:clrScheme>
    <a:fontScheme name="Custom 6">
      <a:majorFont>
        <a:latin typeface="segoe ui black"/>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CUG-NAVUG Summit 2018 speaker template.pptx" id="{E4180D32-CB38-412B-90E4-C6A367F14268}" vid="{5ABA93EF-FCBD-4FE3-891E-C6F4305AB8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9d2a015-485a-400d-b290-ecf68f6652cf">
      <Terms xmlns="http://schemas.microsoft.com/office/infopath/2007/PartnerControls"/>
    </lcf76f155ced4ddcb4097134ff3c332f>
    <TaxCatchAll xmlns="40060f56-dd67-4c74-97f4-8d4b2087e08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5241CFF6E1864895DCD7ADE29FC1C7" ma:contentTypeVersion="18" ma:contentTypeDescription="Create a new document." ma:contentTypeScope="" ma:versionID="18c11557fac8510406916505c59aacae">
  <xsd:schema xmlns:xsd="http://www.w3.org/2001/XMLSchema" xmlns:xs="http://www.w3.org/2001/XMLSchema" xmlns:p="http://schemas.microsoft.com/office/2006/metadata/properties" xmlns:ns2="29d2a015-485a-400d-b290-ecf68f6652cf" xmlns:ns3="40060f56-dd67-4c74-97f4-8d4b2087e08e" targetNamespace="http://schemas.microsoft.com/office/2006/metadata/properties" ma:root="true" ma:fieldsID="bba247b69ceff1d6cdfdebac7a276114" ns2:_="" ns3:_="">
    <xsd:import namespace="29d2a015-485a-400d-b290-ecf68f6652cf"/>
    <xsd:import namespace="40060f56-dd67-4c74-97f4-8d4b2087e08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d2a015-485a-400d-b290-ecf68f665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d8785f9-e54f-4c32-bd3d-94d1ae40bbf5"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060f56-dd67-4c74-97f4-8d4b2087e0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353a670-f4ec-49b7-9238-821180cc4ce8}" ma:internalName="TaxCatchAll" ma:showField="CatchAllData" ma:web="40060f56-dd67-4c74-97f4-8d4b2087e0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infopath/2007/PartnerControls"/>
    <ds:schemaRef ds:uri="http://purl.org/dc/dcmitype/"/>
    <ds:schemaRef ds:uri="http://schemas.microsoft.com/office/2006/documentManagement/types"/>
    <ds:schemaRef ds:uri="http://schemas.microsoft.com/office/2006/metadata/properties"/>
    <ds:schemaRef ds:uri="http://purl.org/dc/elements/1.1/"/>
    <ds:schemaRef ds:uri="29d2a015-485a-400d-b290-ecf68f6652cf"/>
    <ds:schemaRef ds:uri="http://www.w3.org/XML/1998/namespace"/>
    <ds:schemaRef ds:uri="http://purl.org/dc/terms/"/>
    <ds:schemaRef ds:uri="http://schemas.openxmlformats.org/package/2006/metadata/core-properties"/>
    <ds:schemaRef ds:uri="40060f56-dd67-4c74-97f4-8d4b2087e08e"/>
  </ds:schemaRefs>
</ds:datastoreItem>
</file>

<file path=customXml/itemProps2.xml><?xml version="1.0" encoding="utf-8"?>
<ds:datastoreItem xmlns:ds="http://schemas.openxmlformats.org/officeDocument/2006/customXml" ds:itemID="{DDD745A4-FD3E-4FE0-8589-CA751A713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d2a015-485a-400d-b290-ecf68f6652cf"/>
    <ds:schemaRef ds:uri="40060f56-dd67-4c74-97f4-8d4b2087e0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10194</TotalTime>
  <Words>3076</Words>
  <Application>Microsoft Office PowerPoint</Application>
  <PresentationFormat>Custom</PresentationFormat>
  <Paragraphs>417</Paragraphs>
  <Slides>44</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Consolas</vt:lpstr>
      <vt:lpstr>Lucida Sans Unicode</vt:lpstr>
      <vt:lpstr>Poppins</vt:lpstr>
      <vt:lpstr>Poppins ExtraBold</vt:lpstr>
      <vt:lpstr>Poppins Regular</vt:lpstr>
      <vt:lpstr>segoe ui</vt:lpstr>
      <vt:lpstr>segoe ui</vt:lpstr>
      <vt:lpstr>segoe ui black</vt:lpstr>
      <vt:lpstr>Wingdings</vt:lpstr>
      <vt:lpstr>primary with bullets</vt:lpstr>
      <vt:lpstr>Put the Pedal to the Metal with GP, Excel Tables, Database Queries, and Macros</vt:lpstr>
      <vt:lpstr>Session Objectives</vt:lpstr>
      <vt:lpstr>Session Notes/Comments</vt:lpstr>
      <vt:lpstr>Task – Uppercase Customer Addresses</vt:lpstr>
      <vt:lpstr>Possible Solutions</vt:lpstr>
      <vt:lpstr>Demo Replicator </vt:lpstr>
      <vt:lpstr>PowerPoint Presentation</vt:lpstr>
      <vt:lpstr>PowerPoint Presentation</vt:lpstr>
      <vt:lpstr>Replicator</vt:lpstr>
      <vt:lpstr>Create the Replicator file</vt:lpstr>
      <vt:lpstr>Source Macro – Record in GP</vt:lpstr>
      <vt:lpstr>Source Macro – Record Edit One Record</vt:lpstr>
      <vt:lpstr>Edit One Record in Notepad</vt:lpstr>
      <vt:lpstr>Edit One Record in Notepad++</vt:lpstr>
      <vt:lpstr>Source Macro – Edit One Record</vt:lpstr>
      <vt:lpstr>Creating the Replicator file</vt:lpstr>
      <vt:lpstr>Data – Refreshable Reports</vt:lpstr>
      <vt:lpstr>Data – Connect to Database</vt:lpstr>
      <vt:lpstr>Data – Add Upper Case Columns</vt:lpstr>
      <vt:lpstr>Data – Map Columns</vt:lpstr>
      <vt:lpstr>Create the Replicator file</vt:lpstr>
      <vt:lpstr>Settings</vt:lpstr>
      <vt:lpstr>Nerd Alert – Getting into the Details</vt:lpstr>
      <vt:lpstr>Refreshable - _ja_RM00102SelectAll</vt:lpstr>
      <vt:lpstr>Fun with SQL</vt:lpstr>
      <vt:lpstr>CustomerAddress View</vt:lpstr>
      <vt:lpstr>Fun with SQL – Formatting GP Queries</vt:lpstr>
      <vt:lpstr>Fun with SQL – PoorSQL.com</vt:lpstr>
      <vt:lpstr>SQL Query formatting</vt:lpstr>
      <vt:lpstr>_ja_RM00102SelectAll Contents</vt:lpstr>
      <vt:lpstr>Getting Data from SQL - Security</vt:lpstr>
      <vt:lpstr>SQL Security</vt:lpstr>
      <vt:lpstr>_ja_RM00102SelectAll Permissions</vt:lpstr>
      <vt:lpstr>_ja_RM00102SelectAll Permissions</vt:lpstr>
      <vt:lpstr>GP Sales View – Stuff for the IT Folks</vt:lpstr>
      <vt:lpstr>Refreshable Recap</vt:lpstr>
      <vt:lpstr>Bonus</vt:lpstr>
      <vt:lpstr>Bonus</vt:lpstr>
      <vt:lpstr>Bonus</vt:lpstr>
      <vt:lpstr>Bonus – Select Parameter from List</vt:lpstr>
      <vt:lpstr>Bonus – Select Parameter from List</vt:lpstr>
      <vt:lpstr>Wrapping It Up</vt:lpstr>
      <vt:lpstr>Resources</vt:lpstr>
      <vt:lpstr>Thank you for Attending!</vt:lpstr>
    </vt:vector>
  </TitlesOfParts>
  <Manager/>
  <Company>Dynamic Communities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this Template</dc:title>
  <dc:subject>Cross UG Summit 2017</dc:subject>
  <dc:creator>Ty Hagerott</dc:creator>
  <cp:keywords>Dynamic Communities</cp:keywords>
  <dc:description>Template: Mitchell Derrey; Silver Fox Productions_x000d_
Formatting: _x000d_
Audience Type:</dc:description>
  <cp:lastModifiedBy>John Arnold</cp:lastModifiedBy>
  <cp:revision>109</cp:revision>
  <dcterms:created xsi:type="dcterms:W3CDTF">2018-06-21T13:40:22Z</dcterms:created>
  <dcterms:modified xsi:type="dcterms:W3CDTF">2023-10-10T22:12:21Z</dcterms:modified>
  <cp:category>Dynamic Communities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0x010100595241CFF6E1864895DCD7ADE29FC1C7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ediaServiceImageTags">
    <vt:lpwstr/>
  </property>
</Properties>
</file>